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12192000"/>
  <p:embeddedFontLst>
    <p:embeddedFont>
      <p:font typeface="MiSans" panose="020B0604020202020204" charset="-122"/>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5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4.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30.jpeg"/><Relationship Id="rId9"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9.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jpeg"/><Relationship Id="rId7"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44.jp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pg.png"/>
          <p:cNvPicPr>
            <a:picLocks noChangeAspect="1"/>
          </p:cNvPicPr>
          <p:nvPr/>
        </p:nvPicPr>
        <p:blipFill>
          <a:blip r:embed="rId3"/>
          <a:stretch>
            <a:fillRect/>
          </a:stretch>
        </p:blipFill>
        <p:spPr>
          <a:xfrm flipH="1">
            <a:off x="4890770" y="3314065"/>
            <a:ext cx="965200" cy="969010"/>
          </a:xfrm>
          <a:prstGeom prst="rect">
            <a:avLst/>
          </a:prstGeom>
        </p:spPr>
      </p:pic>
      <p:sp>
        <p:nvSpPr>
          <p:cNvPr id="3" name="Text 0"/>
          <p:cNvSpPr/>
          <p:nvPr/>
        </p:nvSpPr>
        <p:spPr>
          <a:xfrm>
            <a:off x="453390" y="977900"/>
            <a:ext cx="11522075" cy="2607945"/>
          </a:xfrm>
          <a:prstGeom prst="rect">
            <a:avLst/>
          </a:prstGeom>
          <a:noFill/>
          <a:ln/>
        </p:spPr>
        <p:txBody>
          <a:bodyPr wrap="square" lIns="99695" tIns="49784" rIns="99695" bIns="49784" rtlCol="0" anchor="t"/>
          <a:lstStyle/>
          <a:p>
            <a:pPr>
              <a:lnSpc>
                <a:spcPct val="100000"/>
              </a:lnSpc>
            </a:pPr>
            <a:r>
              <a:rPr lang="en-US" sz="6600" dirty="0">
                <a:solidFill>
                  <a:srgbClr val="0D0D0D"/>
                </a:solidFill>
                <a:latin typeface="MiSans" pitchFamily="34" charset="0"/>
                <a:ea typeface="MiSans" pitchFamily="34" charset="-122"/>
                <a:cs typeface="MiSans" pitchFamily="34" charset="-120"/>
              </a:rPr>
              <a:t>AI-Powered Research Writing</a:t>
            </a:r>
            <a:endParaRPr lang="en-US" sz="1600" dirty="0"/>
          </a:p>
        </p:txBody>
      </p:sp>
      <p:pic>
        <p:nvPicPr>
          <p:cNvPr id="4" name="Image 1" descr="https://kimi-img.moonshot.cn/pub/slides/slides_tmpl/image/25-09-02-15:09:07-d2r9g4pe3tpg8rchv4p0.png"/>
          <p:cNvPicPr>
            <a:picLocks noChangeAspect="1"/>
          </p:cNvPicPr>
          <p:nvPr/>
        </p:nvPicPr>
        <p:blipFill>
          <a:blip r:embed="rId4"/>
          <a:stretch>
            <a:fillRect/>
          </a:stretch>
        </p:blipFill>
        <p:spPr>
          <a:xfrm>
            <a:off x="1165860" y="3769995"/>
            <a:ext cx="9658350" cy="57150"/>
          </a:xfrm>
          <a:prstGeom prst="rect">
            <a:avLst/>
          </a:prstGeom>
        </p:spPr>
      </p:pic>
      <p:pic>
        <p:nvPicPr>
          <p:cNvPr id="5" name="Image 2" descr="https://kimi-img.moonshot.cn/pub/slides/slides_tmpl/image/25-09-02-15:09:07-d2r9g4pe3tpg8rchv4og.png"/>
          <p:cNvPicPr>
            <a:picLocks noChangeAspect="1"/>
          </p:cNvPicPr>
          <p:nvPr/>
        </p:nvPicPr>
        <p:blipFill>
          <a:blip r:embed="rId5"/>
          <a:srcRect l="62" r="62"/>
          <a:stretch/>
        </p:blipFill>
        <p:spPr>
          <a:xfrm>
            <a:off x="3811905" y="4624705"/>
            <a:ext cx="2044065" cy="513715"/>
          </a:xfrm>
          <a:prstGeom prst="rect">
            <a:avLst/>
          </a:prstGeom>
        </p:spPr>
      </p:pic>
      <p:sp>
        <p:nvSpPr>
          <p:cNvPr id="6" name="Text 1"/>
          <p:cNvSpPr/>
          <p:nvPr/>
        </p:nvSpPr>
        <p:spPr>
          <a:xfrm>
            <a:off x="3811905" y="4712970"/>
            <a:ext cx="2044065"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9-02-15:09:07-d2r9g4pe3tpg8rchv4og.png"/>
          <p:cNvPicPr>
            <a:picLocks noChangeAspect="1"/>
          </p:cNvPicPr>
          <p:nvPr/>
        </p:nvPicPr>
        <p:blipFill>
          <a:blip r:embed="rId5"/>
          <a:srcRect l="62" r="62"/>
          <a:stretch/>
        </p:blipFill>
        <p:spPr>
          <a:xfrm>
            <a:off x="6057900" y="4624705"/>
            <a:ext cx="2044065" cy="513715"/>
          </a:xfrm>
          <a:prstGeom prst="rect">
            <a:avLst/>
          </a:prstGeom>
        </p:spPr>
      </p:pic>
      <p:sp>
        <p:nvSpPr>
          <p:cNvPr id="8" name="Text 2"/>
          <p:cNvSpPr/>
          <p:nvPr/>
        </p:nvSpPr>
        <p:spPr>
          <a:xfrm>
            <a:off x="6057900" y="4712970"/>
            <a:ext cx="2044065"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9" name="Image 4" descr="https://kimi-img.moonshot.cn/pub/slides/slides_tmpl/image/25-09-02-15:09:07-d2r9g4pe3tpg8rchv4p0.png"/>
          <p:cNvPicPr>
            <a:picLocks noChangeAspect="1"/>
          </p:cNvPicPr>
          <p:nvPr/>
        </p:nvPicPr>
        <p:blipFill>
          <a:blip r:embed="rId4"/>
          <a:stretch>
            <a:fillRect/>
          </a:stretch>
        </p:blipFill>
        <p:spPr>
          <a:xfrm>
            <a:off x="1292860" y="5935980"/>
            <a:ext cx="9658350" cy="57150"/>
          </a:xfrm>
          <a:prstGeom prst="rect">
            <a:avLst/>
          </a:prstGeom>
        </p:spPr>
      </p:pic>
      <p:pic>
        <p:nvPicPr>
          <p:cNvPr id="10" name="Image 5" descr="https://kimi-img.moonshot.cn/pub/slides/slides_tmpl/image/25-09-02-15:09:07-d2r9g4pe3tpg8rchv4q0.png"/>
          <p:cNvPicPr>
            <a:picLocks noChangeAspect="1"/>
          </p:cNvPicPr>
          <p:nvPr/>
        </p:nvPicPr>
        <p:blipFill>
          <a:blip r:embed="rId6"/>
          <a:stretch>
            <a:fillRect/>
          </a:stretch>
        </p:blipFill>
        <p:spPr>
          <a:xfrm>
            <a:off x="9718040" y="4927600"/>
            <a:ext cx="1383665" cy="10083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03</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Structure &amp; Draft</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8g.png"/>
          <p:cNvPicPr>
            <a:picLocks noChangeAspect="1"/>
          </p:cNvPicPr>
          <p:nvPr/>
        </p:nvPicPr>
        <p:blipFill>
          <a:blip r:embed="rId3"/>
          <a:stretch>
            <a:fillRect/>
          </a:stretch>
        </p:blipFill>
        <p:spPr>
          <a:xfrm flipH="1" flipV="1">
            <a:off x="6095365" y="2299970"/>
            <a:ext cx="5113655" cy="3359785"/>
          </a:xfrm>
          <a:prstGeom prst="rect">
            <a:avLst/>
          </a:prstGeom>
        </p:spPr>
      </p:pic>
      <p:pic>
        <p:nvPicPr>
          <p:cNvPr id="3" name="Image 1" descr="https://kimi-img.moonshot.cn/pub/slides/slides_tmpl/image/25-09-02-15:09:36-d2r9gc1e3tpg8rchv58g.png"/>
          <p:cNvPicPr>
            <a:picLocks noChangeAspect="1"/>
          </p:cNvPicPr>
          <p:nvPr/>
        </p:nvPicPr>
        <p:blipFill>
          <a:blip r:embed="rId3"/>
          <a:stretch>
            <a:fillRect/>
          </a:stretch>
        </p:blipFill>
        <p:spPr>
          <a:xfrm>
            <a:off x="990600" y="2249170"/>
            <a:ext cx="5198745" cy="3359785"/>
          </a:xfrm>
          <a:prstGeom prst="rect">
            <a:avLst/>
          </a:prstGeom>
        </p:spPr>
      </p:pic>
      <p:sp>
        <p:nvSpPr>
          <p:cNvPr id="4" name="Text 0"/>
          <p:cNvSpPr/>
          <p:nvPr/>
        </p:nvSpPr>
        <p:spPr>
          <a:xfrm>
            <a:off x="542290" y="867410"/>
            <a:ext cx="1066673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Auto-Outline Architect</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07-d2r9g4pe3tpg8rchv4p0.png"/>
          <p:cNvPicPr>
            <a:picLocks noChangeAspect="1"/>
          </p:cNvPicPr>
          <p:nvPr/>
        </p:nvPicPr>
        <p:blipFill>
          <a:blip r:embed="rId5"/>
          <a:stretch>
            <a:fillRect/>
          </a:stretch>
        </p:blipFill>
        <p:spPr>
          <a:xfrm>
            <a:off x="796290" y="6042660"/>
            <a:ext cx="10727690" cy="80645"/>
          </a:xfrm>
          <a:prstGeom prst="rect">
            <a:avLst/>
          </a:prstGeom>
        </p:spPr>
      </p:pic>
      <p:pic>
        <p:nvPicPr>
          <p:cNvPr id="7" name="Image 4" descr="https://kimi-img.moonshot.cn/pub/slides/slides_tmpl/image/25-09-02-15:09:07-d2r9g4pe3tpg8rchv4p0.png"/>
          <p:cNvPicPr>
            <a:picLocks noChangeAspect="1"/>
          </p:cNvPicPr>
          <p:nvPr/>
        </p:nvPicPr>
        <p:blipFill>
          <a:blip r:embed="rId5"/>
          <a:stretch>
            <a:fillRect/>
          </a:stretch>
        </p:blipFill>
        <p:spPr>
          <a:xfrm>
            <a:off x="732155" y="1837055"/>
            <a:ext cx="10727690" cy="80645"/>
          </a:xfrm>
          <a:prstGeom prst="rect">
            <a:avLst/>
          </a:prstGeom>
        </p:spPr>
      </p:pic>
      <p:sp>
        <p:nvSpPr>
          <p:cNvPr id="8" name="Text 1"/>
          <p:cNvSpPr/>
          <p:nvPr/>
        </p:nvSpPr>
        <p:spPr>
          <a:xfrm>
            <a:off x="1111885" y="2773680"/>
            <a:ext cx="402209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Converting Notes into Structure</a:t>
            </a:r>
            <a:endParaRPr lang="en-US" sz="1600" dirty="0"/>
          </a:p>
        </p:txBody>
      </p:sp>
      <p:sp>
        <p:nvSpPr>
          <p:cNvPr id="9" name="Text 2"/>
          <p:cNvSpPr/>
          <p:nvPr/>
        </p:nvSpPr>
        <p:spPr>
          <a:xfrm>
            <a:off x="1111885" y="3102610"/>
            <a:ext cx="4338320" cy="160000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tools convert research notes into structured outlines with logical headings, sub-points, and transition sentences. This ensures that the paper follows a coherent structure, making it easier to write and read.</a:t>
            </a:r>
            <a:endParaRPr lang="en-US" sz="1600" dirty="0"/>
          </a:p>
        </p:txBody>
      </p:sp>
      <p:sp>
        <p:nvSpPr>
          <p:cNvPr id="10" name="Text 3"/>
          <p:cNvSpPr/>
          <p:nvPr/>
        </p:nvSpPr>
        <p:spPr>
          <a:xfrm>
            <a:off x="7140575" y="2773680"/>
            <a:ext cx="402209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Adapting to Journal Requirements</a:t>
            </a:r>
            <a:endParaRPr lang="en-US" sz="1600" dirty="0"/>
          </a:p>
        </p:txBody>
      </p:sp>
      <p:sp>
        <p:nvSpPr>
          <p:cNvPr id="11" name="Text 4"/>
          <p:cNvSpPr/>
          <p:nvPr/>
        </p:nvSpPr>
        <p:spPr>
          <a:xfrm>
            <a:off x="6870700" y="3102610"/>
            <a:ext cx="4338320" cy="127992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AI-generated outlines can be easily adapted to meet specific journal requirements, ensuring that the paper is formatted correctly and follows the desired academic structure.</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8-d2r9ga1e3tpg8rchv550.png"/>
          <p:cNvPicPr>
            <a:picLocks noChangeAspect="1"/>
          </p:cNvPicPr>
          <p:nvPr/>
        </p:nvPicPr>
        <p:blipFill>
          <a:blip r:embed="rId3"/>
          <a:stretch>
            <a:fillRect/>
          </a:stretch>
        </p:blipFill>
        <p:spPr>
          <a:xfrm>
            <a:off x="367030" y="1659255"/>
            <a:ext cx="11506835" cy="4224020"/>
          </a:xfrm>
          <a:prstGeom prst="rect">
            <a:avLst/>
          </a:prstGeom>
        </p:spPr>
      </p:pic>
      <p:pic>
        <p:nvPicPr>
          <p:cNvPr id="3" name="Image 1" descr="https://kimi-img.moonshot.cn/pub/slides/slides_tmpl/image/25-09-02-15:09:38-d2r9gche3tpg8rchv5dg.jpeg"/>
          <p:cNvPicPr>
            <a:picLocks noChangeAspect="1"/>
          </p:cNvPicPr>
          <p:nvPr/>
        </p:nvPicPr>
        <p:blipFill>
          <a:blip r:embed="rId4"/>
          <a:stretch>
            <a:fillRect/>
          </a:stretch>
        </p:blipFill>
        <p:spPr>
          <a:xfrm>
            <a:off x="0" y="6152515"/>
            <a:ext cx="12192000" cy="720090"/>
          </a:xfrm>
          <a:prstGeom prst="rect">
            <a:avLst/>
          </a:prstGeom>
        </p:spPr>
      </p:pic>
      <p:sp>
        <p:nvSpPr>
          <p:cNvPr id="4" name="Text 0"/>
          <p:cNvSpPr/>
          <p:nvPr/>
        </p:nvSpPr>
        <p:spPr>
          <a:xfrm>
            <a:off x="463475" y="69817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Draft Expansion Engine</a:t>
            </a:r>
            <a:endParaRPr lang="en-US" sz="1600" dirty="0"/>
          </a:p>
        </p:txBody>
      </p:sp>
      <p:pic>
        <p:nvPicPr>
          <p:cNvPr id="5" name="Image 2" descr="https://kimi-img.moonshot.cn/pub/slides/slides_tmpl/image/25-09-02-15:09:07-d2r9g4pe3tpg8rchv4p0.png"/>
          <p:cNvPicPr>
            <a:picLocks noChangeAspect="1"/>
          </p:cNvPicPr>
          <p:nvPr/>
        </p:nvPicPr>
        <p:blipFill>
          <a:blip r:embed="rId5">
            <a:alphaModFix amt="38000"/>
          </a:blip>
          <a:stretch>
            <a:fillRect/>
          </a:stretch>
        </p:blipFill>
        <p:spPr>
          <a:xfrm rot="5400000" flipV="1">
            <a:off x="2370455" y="3622675"/>
            <a:ext cx="3693160" cy="114300"/>
          </a:xfrm>
          <a:prstGeom prst="rect">
            <a:avLst/>
          </a:prstGeom>
        </p:spPr>
      </p:pic>
      <p:pic>
        <p:nvPicPr>
          <p:cNvPr id="6" name="Image 3" descr="https://kimi-img.moonshot.cn/pub/slides/slides_tmpl/image/25-09-02-15:09:07-d2r9g4pe3tpg8rchv4p0.png"/>
          <p:cNvPicPr>
            <a:picLocks noChangeAspect="1"/>
          </p:cNvPicPr>
          <p:nvPr/>
        </p:nvPicPr>
        <p:blipFill>
          <a:blip r:embed="rId5">
            <a:alphaModFix amt="38000"/>
          </a:blip>
          <a:stretch>
            <a:fillRect/>
          </a:stretch>
        </p:blipFill>
        <p:spPr>
          <a:xfrm rot="5400000" flipV="1">
            <a:off x="6092190" y="3660775"/>
            <a:ext cx="3693160" cy="114300"/>
          </a:xfrm>
          <a:prstGeom prst="rect">
            <a:avLst/>
          </a:prstGeom>
        </p:spPr>
      </p:pic>
      <p:sp>
        <p:nvSpPr>
          <p:cNvPr id="7" name="Text 1"/>
          <p:cNvSpPr/>
          <p:nvPr/>
        </p:nvSpPr>
        <p:spPr>
          <a:xfrm>
            <a:off x="748030"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Expanding Bullet Points</a:t>
            </a:r>
            <a:endParaRPr lang="en-US" sz="1600" dirty="0"/>
          </a:p>
        </p:txBody>
      </p:sp>
      <p:sp>
        <p:nvSpPr>
          <p:cNvPr id="8" name="Text 2"/>
          <p:cNvSpPr/>
          <p:nvPr/>
        </p:nvSpPr>
        <p:spPr>
          <a:xfrm>
            <a:off x="697230" y="2858135"/>
            <a:ext cx="3326765" cy="160000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tools like Jasper and Writesonic expand bullet points into coherent paragraphs, making it easier to draft sections of the paper quickly. This accelerates the initial writing process.</a:t>
            </a:r>
            <a:endParaRPr lang="en-US" sz="1600" dirty="0"/>
          </a:p>
        </p:txBody>
      </p:sp>
      <p:sp>
        <p:nvSpPr>
          <p:cNvPr id="9" name="Text 3"/>
          <p:cNvSpPr/>
          <p:nvPr/>
        </p:nvSpPr>
        <p:spPr>
          <a:xfrm>
            <a:off x="4467860"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Generating Drafts</a:t>
            </a:r>
            <a:endParaRPr lang="en-US" sz="1600" dirty="0"/>
          </a:p>
        </p:txBody>
      </p:sp>
      <p:sp>
        <p:nvSpPr>
          <p:cNvPr id="10" name="Text 4"/>
          <p:cNvSpPr/>
          <p:nvPr/>
        </p:nvSpPr>
        <p:spPr>
          <a:xfrm>
            <a:off x="4417060" y="2858135"/>
            <a:ext cx="3326765" cy="160000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AI can draft introductions, literature reviews, and discussions, providing alternative phrasings for clarity. This ensures that the initial draft is well-structured and easy to refine.</a:t>
            </a:r>
            <a:endParaRPr lang="en-US" sz="1600" dirty="0"/>
          </a:p>
        </p:txBody>
      </p:sp>
      <p:sp>
        <p:nvSpPr>
          <p:cNvPr id="11" name="Text 5"/>
          <p:cNvSpPr/>
          <p:nvPr/>
        </p:nvSpPr>
        <p:spPr>
          <a:xfrm>
            <a:off x="8065135" y="2110740"/>
            <a:ext cx="321437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Human Verification</a:t>
            </a:r>
            <a:endParaRPr lang="en-US" sz="1600" dirty="0"/>
          </a:p>
        </p:txBody>
      </p:sp>
      <p:sp>
        <p:nvSpPr>
          <p:cNvPr id="12" name="Text 6"/>
          <p:cNvSpPr/>
          <p:nvPr/>
        </p:nvSpPr>
        <p:spPr>
          <a:xfrm>
            <a:off x="8014970" y="2858135"/>
            <a:ext cx="3326765" cy="192008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While AI generates drafts, human researchers must verify the arguments and evidence to ensure accuracy and relevance. This step is crucial for maintaining the integrity of the research.</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04</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Cite &amp; Polish</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g.jpg"/>
          <p:cNvPicPr>
            <a:picLocks noChangeAspect="1"/>
          </p:cNvPicPr>
          <p:nvPr/>
        </p:nvPicPr>
        <p:blipFill>
          <a:blip r:embed="rId3"/>
          <a:srcRect t="30065" b="30065"/>
          <a:stretch/>
        </p:blipFill>
        <p:spPr>
          <a:xfrm>
            <a:off x="0" y="5616575"/>
            <a:ext cx="12192000" cy="1238250"/>
          </a:xfrm>
          <a:prstGeom prst="rect">
            <a:avLst/>
          </a:prstGeom>
        </p:spPr>
      </p:pic>
      <p:pic>
        <p:nvPicPr>
          <p:cNvPr id="3" name="Image 1" descr="https://kimi-img.moonshot.cn/pub/slides/slides_tmpl/image/25-09-02-15:09:07-d2r9g4pe3tpg8rchv4rg.jpg"/>
          <p:cNvPicPr>
            <a:picLocks noChangeAspect="1"/>
          </p:cNvPicPr>
          <p:nvPr/>
        </p:nvPicPr>
        <p:blipFill>
          <a:blip r:embed="rId3">
            <a:alphaModFix amt="71000"/>
          </a:blip>
          <a:srcRect t="30065" b="30065"/>
          <a:stretch/>
        </p:blipFill>
        <p:spPr>
          <a:xfrm>
            <a:off x="7955915" y="1163320"/>
            <a:ext cx="3592195" cy="5168265"/>
          </a:xfrm>
          <a:prstGeom prst="rect">
            <a:avLst/>
          </a:prstGeom>
        </p:spPr>
      </p:pic>
      <p:pic>
        <p:nvPicPr>
          <p:cNvPr id="4" name="Image 2" descr="https://kimi-img.moonshot.cn/pub/slides/slides_tmpl/image/25-09-02-15:09:14-d2r9g6he3tpg8rchv51g.png"/>
          <p:cNvPicPr>
            <a:picLocks noChangeAspect="1"/>
          </p:cNvPicPr>
          <p:nvPr/>
        </p:nvPicPr>
        <p:blipFill>
          <a:blip r:embed="rId4"/>
          <a:srcRect l="15305" r="15305"/>
          <a:stretch/>
        </p:blipFill>
        <p:spPr>
          <a:xfrm>
            <a:off x="7823655" y="998220"/>
            <a:ext cx="3564255" cy="5136515"/>
          </a:xfrm>
          <a:prstGeom prst="rect">
            <a:avLst/>
          </a:prstGeom>
        </p:spPr>
      </p:pic>
      <p:pic>
        <p:nvPicPr>
          <p:cNvPr id="5" name="Image 3" descr="https://kimi-img.moonshot.cn/pub/slides/slides_tmpl/image/25-09-02-15:09:07-d2r9g4pe3tpg8rchv4vg.png"/>
          <p:cNvPicPr>
            <a:picLocks noChangeAspect="1"/>
          </p:cNvPicPr>
          <p:nvPr/>
        </p:nvPicPr>
        <p:blipFill>
          <a:blip r:embed="rId5"/>
          <a:stretch>
            <a:fillRect/>
          </a:stretch>
        </p:blipFill>
        <p:spPr>
          <a:xfrm>
            <a:off x="6054725" y="998220"/>
            <a:ext cx="1354455" cy="1172845"/>
          </a:xfrm>
          <a:prstGeom prst="rect">
            <a:avLst/>
          </a:prstGeom>
        </p:spPr>
      </p:pic>
      <p:pic>
        <p:nvPicPr>
          <p:cNvPr id="6" name="Image 4" descr="https://kimi-img.moonshot.cn/pub/slides/slides_tmpl/image/25-09-02-15:09:07-d2r9g4pe3tpg8rchv4p0.png"/>
          <p:cNvPicPr>
            <a:picLocks noChangeAspect="1"/>
          </p:cNvPicPr>
          <p:nvPr/>
        </p:nvPicPr>
        <p:blipFill>
          <a:blip r:embed="rId6">
            <a:alphaModFix amt="38000"/>
          </a:blip>
          <a:stretch>
            <a:fillRect/>
          </a:stretch>
        </p:blipFill>
        <p:spPr>
          <a:xfrm>
            <a:off x="660400" y="5333365"/>
            <a:ext cx="6427470" cy="76200"/>
          </a:xfrm>
          <a:prstGeom prst="rect">
            <a:avLst/>
          </a:prstGeom>
        </p:spPr>
      </p:pic>
      <p:sp>
        <p:nvSpPr>
          <p:cNvPr id="7" name="Text 0"/>
          <p:cNvSpPr/>
          <p:nvPr/>
        </p:nvSpPr>
        <p:spPr>
          <a:xfrm>
            <a:off x="542290" y="1251585"/>
            <a:ext cx="741299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Citation &amp; Reference Wizard</a:t>
            </a:r>
            <a:endParaRPr lang="en-US" sz="1600" dirty="0"/>
          </a:p>
        </p:txBody>
      </p:sp>
      <p:sp>
        <p:nvSpPr>
          <p:cNvPr id="8" name="Text 1"/>
          <p:cNvSpPr/>
          <p:nvPr/>
        </p:nvSpPr>
        <p:spPr>
          <a:xfrm>
            <a:off x="835660" y="2272665"/>
            <a:ext cx="600964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Automated Citation Formatting</a:t>
            </a:r>
            <a:endParaRPr lang="en-US" sz="1600" dirty="0"/>
          </a:p>
        </p:txBody>
      </p:sp>
      <p:sp>
        <p:nvSpPr>
          <p:cNvPr id="9" name="Text 2"/>
          <p:cNvSpPr/>
          <p:nvPr/>
        </p:nvSpPr>
        <p:spPr>
          <a:xfrm>
            <a:off x="729615" y="2579370"/>
            <a:ext cx="667956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format in-text citations and bibliographies in various styles like APA, MLA, or Chicago. They ensure accuracy and save time, making citation management more efficient.</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8-d2r9gche3tpg8rchv5e0.jpeg"/>
          <p:cNvPicPr>
            <a:picLocks noChangeAspect="1"/>
          </p:cNvPicPr>
          <p:nvPr/>
        </p:nvPicPr>
        <p:blipFill>
          <a:blip r:embed="rId3"/>
          <a:stretch>
            <a:fillRect/>
          </a:stretch>
        </p:blipFill>
        <p:spPr>
          <a:xfrm flipH="1">
            <a:off x="6259825" y="1498795"/>
            <a:ext cx="5200339" cy="2304488"/>
          </a:xfrm>
          <a:prstGeom prst="rect">
            <a:avLst/>
          </a:prstGeom>
        </p:spPr>
      </p:pic>
      <p:pic>
        <p:nvPicPr>
          <p:cNvPr id="3" name="Image 1" descr="https://kimi-img.moonshot.cn/pub/slides/slides_tmpl/image/25-09-02-15:09:38-d2r9gche3tpg8rchv5e0.jpeg"/>
          <p:cNvPicPr>
            <a:picLocks noChangeAspect="1"/>
          </p:cNvPicPr>
          <p:nvPr/>
        </p:nvPicPr>
        <p:blipFill>
          <a:blip r:embed="rId3"/>
          <a:stretch>
            <a:fillRect/>
          </a:stretch>
        </p:blipFill>
        <p:spPr>
          <a:xfrm flipH="1" flipV="1">
            <a:off x="6259825" y="4046219"/>
            <a:ext cx="5200339" cy="2304488"/>
          </a:xfrm>
          <a:prstGeom prst="rect">
            <a:avLst/>
          </a:prstGeom>
        </p:spPr>
      </p:pic>
      <p:pic>
        <p:nvPicPr>
          <p:cNvPr id="4" name="Image 2" descr="https://kimi-img.moonshot.cn/pub/slides/slides_tmpl/image/25-09-02-15:09:38-d2r9gche3tpg8rchv5e0.jpeg"/>
          <p:cNvPicPr>
            <a:picLocks noChangeAspect="1"/>
          </p:cNvPicPr>
          <p:nvPr/>
        </p:nvPicPr>
        <p:blipFill>
          <a:blip r:embed="rId3"/>
          <a:stretch>
            <a:fillRect/>
          </a:stretch>
        </p:blipFill>
        <p:spPr>
          <a:xfrm flipV="1">
            <a:off x="731838" y="4046219"/>
            <a:ext cx="5200339" cy="2304488"/>
          </a:xfrm>
          <a:prstGeom prst="rect">
            <a:avLst/>
          </a:prstGeom>
        </p:spPr>
      </p:pic>
      <p:pic>
        <p:nvPicPr>
          <p:cNvPr id="5" name="Image 3" descr="https://kimi-img.moonshot.cn/pub/slides/slides_tmpl/image/25-09-02-15:09:39-d2r9gcpe3tpg8rchv5eg.jpeg"/>
          <p:cNvPicPr>
            <a:picLocks noChangeAspect="1"/>
          </p:cNvPicPr>
          <p:nvPr/>
        </p:nvPicPr>
        <p:blipFill>
          <a:blip r:embed="rId4"/>
          <a:stretch>
            <a:fillRect/>
          </a:stretch>
        </p:blipFill>
        <p:spPr>
          <a:xfrm>
            <a:off x="731838" y="1498795"/>
            <a:ext cx="5200339" cy="2304488"/>
          </a:xfrm>
          <a:prstGeom prst="rect">
            <a:avLst/>
          </a:prstGeom>
        </p:spPr>
      </p:pic>
      <p:sp>
        <p:nvSpPr>
          <p:cNvPr id="6" name="Text 0"/>
          <p:cNvSpPr/>
          <p:nvPr/>
        </p:nvSpPr>
        <p:spPr>
          <a:xfrm>
            <a:off x="542290" y="789305"/>
            <a:ext cx="1051369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Grammar &amp; Clarity Auditor</a:t>
            </a:r>
            <a:endParaRPr lang="en-US" sz="1600" dirty="0"/>
          </a:p>
        </p:txBody>
      </p:sp>
      <p:pic>
        <p:nvPicPr>
          <p:cNvPr id="7"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pic>
        <p:nvPicPr>
          <p:cNvPr id="8" name="Image 5" descr="https://kimi-img.moonshot.cn/pub/slides/slides_tmpl/image/25-09-02-15:09:07-d2r9g4pe3tpg8rchv4rg.jpg"/>
          <p:cNvPicPr>
            <a:picLocks noChangeAspect="1"/>
          </p:cNvPicPr>
          <p:nvPr/>
        </p:nvPicPr>
        <p:blipFill>
          <a:blip r:embed="rId6"/>
          <a:srcRect t="30065" b="30065"/>
          <a:stretch/>
        </p:blipFill>
        <p:spPr>
          <a:xfrm>
            <a:off x="8456930" y="0"/>
            <a:ext cx="3735070" cy="509270"/>
          </a:xfrm>
          <a:prstGeom prst="rect">
            <a:avLst/>
          </a:prstGeom>
        </p:spPr>
      </p:pic>
      <p:pic>
        <p:nvPicPr>
          <p:cNvPr id="9" name="Image 6" descr="https://kimi-img.moonshot.cn/pub/slides/slides_tmpl/image/25-09-02-15:09:07-d2r9g4pe3tpg8rchv4qg.jpeg"/>
          <p:cNvPicPr>
            <a:picLocks noChangeAspect="1"/>
          </p:cNvPicPr>
          <p:nvPr/>
        </p:nvPicPr>
        <p:blipFill>
          <a:blip r:embed="rId7"/>
          <a:stretch>
            <a:fillRect/>
          </a:stretch>
        </p:blipFill>
        <p:spPr>
          <a:xfrm>
            <a:off x="-149" y="6542213"/>
            <a:ext cx="6120914" cy="377985"/>
          </a:xfrm>
          <a:prstGeom prst="rect">
            <a:avLst/>
          </a:prstGeom>
        </p:spPr>
      </p:pic>
      <p:sp>
        <p:nvSpPr>
          <p:cNvPr id="10" name="Text 1"/>
          <p:cNvSpPr/>
          <p:nvPr/>
        </p:nvSpPr>
        <p:spPr>
          <a:xfrm>
            <a:off x="1193800" y="174815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Correcting Grammar</a:t>
            </a:r>
            <a:endParaRPr lang="en-US" sz="1600" dirty="0"/>
          </a:p>
        </p:txBody>
      </p:sp>
      <p:sp>
        <p:nvSpPr>
          <p:cNvPr id="11" name="Text 2"/>
          <p:cNvSpPr/>
          <p:nvPr/>
        </p:nvSpPr>
        <p:spPr>
          <a:xfrm>
            <a:off x="902335" y="200025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like Grammarly correct grammar, spelling, and punctuation errors, ensuring that the manuscript is free from basic mistakes.</a:t>
            </a:r>
            <a:endParaRPr lang="en-US" sz="1600" dirty="0"/>
          </a:p>
        </p:txBody>
      </p:sp>
      <p:sp>
        <p:nvSpPr>
          <p:cNvPr id="12" name="Text 3"/>
          <p:cNvSpPr/>
          <p:nvPr/>
        </p:nvSpPr>
        <p:spPr>
          <a:xfrm>
            <a:off x="1193800" y="423227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Improving Sentence Flow</a:t>
            </a:r>
            <a:endParaRPr lang="en-US" sz="1600" dirty="0"/>
          </a:p>
        </p:txBody>
      </p:sp>
      <p:sp>
        <p:nvSpPr>
          <p:cNvPr id="13" name="Text 4"/>
          <p:cNvSpPr/>
          <p:nvPr/>
        </p:nvSpPr>
        <p:spPr>
          <a:xfrm>
            <a:off x="902335" y="448437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enhances sentence flow and readability, making the paper easier to understand. This is crucial for maintaining the reader's engagement.</a:t>
            </a:r>
            <a:endParaRPr lang="en-US" sz="1600" dirty="0"/>
          </a:p>
        </p:txBody>
      </p:sp>
      <p:sp>
        <p:nvSpPr>
          <p:cNvPr id="14" name="Text 5"/>
          <p:cNvSpPr/>
          <p:nvPr/>
        </p:nvSpPr>
        <p:spPr>
          <a:xfrm>
            <a:off x="6691630" y="174815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Ensuring Academic Tone</a:t>
            </a:r>
            <a:endParaRPr lang="en-US" sz="1600" dirty="0"/>
          </a:p>
        </p:txBody>
      </p:sp>
      <p:sp>
        <p:nvSpPr>
          <p:cNvPr id="15" name="Text 6"/>
          <p:cNvSpPr/>
          <p:nvPr/>
        </p:nvSpPr>
        <p:spPr>
          <a:xfrm>
            <a:off x="6400165" y="200025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ensure that the tone remains academic and professional throughout the paper, aligning with the expectations of academic journals.</a:t>
            </a:r>
            <a:endParaRPr lang="en-US" sz="1600" dirty="0"/>
          </a:p>
        </p:txBody>
      </p:sp>
      <p:sp>
        <p:nvSpPr>
          <p:cNvPr id="16" name="Text 7"/>
          <p:cNvSpPr/>
          <p:nvPr/>
        </p:nvSpPr>
        <p:spPr>
          <a:xfrm>
            <a:off x="6691630" y="4232275"/>
            <a:ext cx="463613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Human Review</a:t>
            </a:r>
            <a:endParaRPr lang="en-US" sz="1600" dirty="0"/>
          </a:p>
        </p:txBody>
      </p:sp>
      <p:sp>
        <p:nvSpPr>
          <p:cNvPr id="17" name="Text 8"/>
          <p:cNvSpPr/>
          <p:nvPr/>
        </p:nvSpPr>
        <p:spPr>
          <a:xfrm>
            <a:off x="6400165" y="4484370"/>
            <a:ext cx="5029200"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polishes the draft, human researchers must review the final content to ensure that the intended meaning and technical precision are maintained.</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05</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Integrity Check</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36-d2r9gc1e3tpg8rchv59g.png"/>
          <p:cNvPicPr>
            <a:picLocks noChangeAspect="1"/>
          </p:cNvPicPr>
          <p:nvPr/>
        </p:nvPicPr>
        <p:blipFill>
          <a:blip r:embed="rId3"/>
          <a:srcRect l="5" r="5"/>
          <a:stretch/>
        </p:blipFill>
        <p:spPr>
          <a:xfrm>
            <a:off x="8086090" y="1948180"/>
            <a:ext cx="3381375" cy="4277360"/>
          </a:xfrm>
          <a:prstGeom prst="rect">
            <a:avLst/>
          </a:prstGeom>
        </p:spPr>
      </p:pic>
      <p:pic>
        <p:nvPicPr>
          <p:cNvPr id="3" name="Image 1" descr="https://kimi-img.moonshot.cn/pub/slides/slides_tmpl/image/25-09-02-15:09:36-d2r9gc1e3tpg8rchv59g.png"/>
          <p:cNvPicPr>
            <a:picLocks noChangeAspect="1"/>
          </p:cNvPicPr>
          <p:nvPr/>
        </p:nvPicPr>
        <p:blipFill>
          <a:blip r:embed="rId3"/>
          <a:srcRect l="5" r="5"/>
          <a:stretch/>
        </p:blipFill>
        <p:spPr>
          <a:xfrm>
            <a:off x="4594860" y="1948180"/>
            <a:ext cx="3381375" cy="427736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Originality &amp; Plagiarism Guard</a:t>
            </a:r>
            <a:endParaRPr lang="en-US" sz="1600" dirty="0"/>
          </a:p>
        </p:txBody>
      </p:sp>
      <p:pic>
        <p:nvPicPr>
          <p:cNvPr id="5" name="Image 2"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6" name="Image 3" descr="https://kimi-img.moonshot.cn/pub/slides/slides_tmpl/image/25-09-02-15:09:37-d2r9gc9e3tpg8rchv5cg.png"/>
          <p:cNvPicPr>
            <a:picLocks noChangeAspect="1"/>
          </p:cNvPicPr>
          <p:nvPr/>
        </p:nvPicPr>
        <p:blipFill>
          <a:blip r:embed="rId5"/>
          <a:srcRect b="52438"/>
          <a:stretch/>
        </p:blipFill>
        <p:spPr>
          <a:xfrm>
            <a:off x="785067" y="1948542"/>
            <a:ext cx="3616245" cy="2069275"/>
          </a:xfrm>
          <a:prstGeom prst="rect">
            <a:avLst/>
          </a:prstGeom>
        </p:spPr>
      </p:pic>
      <p:pic>
        <p:nvPicPr>
          <p:cNvPr id="7" name="Image 4" descr="https://kimi-img.moonshot.cn/pub/slides/slides_tmpl/image/25-09-02-15:09:51-d2r9gfpe3tpg8rchv5n0.jpg"/>
          <p:cNvPicPr>
            <a:picLocks noChangeAspect="1"/>
          </p:cNvPicPr>
          <p:nvPr/>
        </p:nvPicPr>
        <p:blipFill>
          <a:blip r:embed="rId6"/>
          <a:srcRect t="33968" b="33968"/>
          <a:stretch/>
        </p:blipFill>
        <p:spPr>
          <a:xfrm>
            <a:off x="785067" y="4155993"/>
            <a:ext cx="3616245" cy="2069275"/>
          </a:xfrm>
          <a:prstGeom prst="rect">
            <a:avLst/>
          </a:prstGeom>
        </p:spPr>
      </p:pic>
      <p:pic>
        <p:nvPicPr>
          <p:cNvPr id="8" name="Image 5"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9" name="Text 1"/>
          <p:cNvSpPr/>
          <p:nvPr/>
        </p:nvSpPr>
        <p:spPr>
          <a:xfrm>
            <a:off x="4901565" y="2538730"/>
            <a:ext cx="253365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Scanning for Similarity</a:t>
            </a:r>
            <a:endParaRPr lang="en-US" sz="1600" dirty="0"/>
          </a:p>
        </p:txBody>
      </p:sp>
      <p:sp>
        <p:nvSpPr>
          <p:cNvPr id="10" name="Text 2"/>
          <p:cNvSpPr/>
          <p:nvPr/>
        </p:nvSpPr>
        <p:spPr>
          <a:xfrm>
            <a:off x="4787057"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scan manuscripts against vast databases to flag unintended similarity. This helps researchers maintain academic integrity and avoid plagiarism.</a:t>
            </a:r>
            <a:endParaRPr lang="en-US" sz="1600" dirty="0"/>
          </a:p>
        </p:txBody>
      </p:sp>
      <p:sp>
        <p:nvSpPr>
          <p:cNvPr id="11" name="Text 3"/>
          <p:cNvSpPr/>
          <p:nvPr/>
        </p:nvSpPr>
        <p:spPr>
          <a:xfrm>
            <a:off x="8436610" y="2470150"/>
            <a:ext cx="253365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Suggesting Paraphrases</a:t>
            </a:r>
            <a:endParaRPr lang="en-US" sz="1600" dirty="0"/>
          </a:p>
        </p:txBody>
      </p:sp>
      <p:sp>
        <p:nvSpPr>
          <p:cNvPr id="12" name="Text 4"/>
          <p:cNvSpPr/>
          <p:nvPr/>
        </p:nvSpPr>
        <p:spPr>
          <a:xfrm>
            <a:off x="8356426" y="3217432"/>
            <a:ext cx="2859341"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suggests paraphrases to maintain originality while ensuring that the content remains accurate and relevant. This is crucial for ethical writing.</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40-d2r9gd1e3tpg8rchv5f0.jpg"/>
          <p:cNvPicPr>
            <a:picLocks noChangeAspect="1"/>
          </p:cNvPicPr>
          <p:nvPr/>
        </p:nvPicPr>
        <p:blipFill>
          <a:blip r:embed="rId3">
            <a:alphaModFix amt="10000"/>
          </a:blip>
          <a:srcRect l="12638" t="5848" r="12275" b="12863"/>
          <a:stretch/>
        </p:blipFill>
        <p:spPr>
          <a:xfrm>
            <a:off x="2540" y="-16510"/>
            <a:ext cx="12189460" cy="6858000"/>
          </a:xfrm>
          <a:prstGeom prst="rect">
            <a:avLst/>
          </a:prstGeom>
        </p:spPr>
      </p:pic>
      <p:pic>
        <p:nvPicPr>
          <p:cNvPr id="3" name="Image 1" descr="https://kimi-img.moonshot.cn/pub/slides/slides_tmpl/image/25-09-02-15:09:37-d2r9gc9e3tpg8rchv5c0.jpeg"/>
          <p:cNvPicPr>
            <a:picLocks noChangeAspect="1"/>
          </p:cNvPicPr>
          <p:nvPr/>
        </p:nvPicPr>
        <p:blipFill>
          <a:blip r:embed="rId4"/>
          <a:stretch>
            <a:fillRect/>
          </a:stretch>
        </p:blipFill>
        <p:spPr>
          <a:xfrm>
            <a:off x="806450" y="3208655"/>
            <a:ext cx="9843135" cy="1487805"/>
          </a:xfrm>
          <a:prstGeom prst="rect">
            <a:avLst/>
          </a:prstGeom>
        </p:spPr>
      </p:pic>
      <p:pic>
        <p:nvPicPr>
          <p:cNvPr id="4" name="Image 2" descr="https://kimi-img.moonshot.cn/pub/slides/slides_tmpl/image/25-09-02-15:09:37-d2r9gc9e3tpg8rchv5c0.jpeg"/>
          <p:cNvPicPr>
            <a:picLocks noChangeAspect="1"/>
          </p:cNvPicPr>
          <p:nvPr/>
        </p:nvPicPr>
        <p:blipFill>
          <a:blip r:embed="rId4"/>
          <a:stretch>
            <a:fillRect/>
          </a:stretch>
        </p:blipFill>
        <p:spPr>
          <a:xfrm>
            <a:off x="1669415" y="1567815"/>
            <a:ext cx="9843135" cy="1487805"/>
          </a:xfrm>
          <a:prstGeom prst="rect">
            <a:avLst/>
          </a:prstGeom>
        </p:spPr>
      </p:pic>
      <p:pic>
        <p:nvPicPr>
          <p:cNvPr id="5" name="Image 3" descr="https://kimi-img.moonshot.cn/pub/slides/slides_tmpl/image/25-09-02-15:09:07-d2r9g4pe3tpg8rchv4r0.png"/>
          <p:cNvPicPr>
            <a:picLocks noChangeAspect="1"/>
          </p:cNvPicPr>
          <p:nvPr/>
        </p:nvPicPr>
        <p:blipFill>
          <a:blip r:embed="rId5"/>
          <a:stretch>
            <a:fillRect/>
          </a:stretch>
        </p:blipFill>
        <p:spPr>
          <a:xfrm>
            <a:off x="517525" y="1536700"/>
            <a:ext cx="2234565" cy="1532255"/>
          </a:xfrm>
          <a:prstGeom prst="rect">
            <a:avLst/>
          </a:prstGeom>
        </p:spPr>
      </p:pic>
      <p:sp>
        <p:nvSpPr>
          <p:cNvPr id="6" name="Text 0"/>
          <p:cNvSpPr/>
          <p:nvPr/>
        </p:nvSpPr>
        <p:spPr>
          <a:xfrm>
            <a:off x="542290" y="708660"/>
            <a:ext cx="10972800"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Ethical AI Usage Checklist</a:t>
            </a:r>
            <a:endParaRPr lang="en-US" sz="1600" dirty="0"/>
          </a:p>
        </p:txBody>
      </p:sp>
      <p:pic>
        <p:nvPicPr>
          <p:cNvPr id="7" name="Image 4" descr="https://kimi-img.moonshot.cn/pub/slides/slides_tmpl/image/25-09-02-15:09:08-d2r9g51e3tpg8rchv500.png"/>
          <p:cNvPicPr>
            <a:picLocks noChangeAspect="1"/>
          </p:cNvPicPr>
          <p:nvPr/>
        </p:nvPicPr>
        <p:blipFill>
          <a:blip r:embed="rId6"/>
          <a:stretch>
            <a:fillRect/>
          </a:stretch>
        </p:blipFill>
        <p:spPr>
          <a:xfrm rot="16680000">
            <a:off x="625943" y="-310062"/>
            <a:ext cx="410596" cy="1637554"/>
          </a:xfrm>
          <a:prstGeom prst="rect">
            <a:avLst/>
          </a:prstGeom>
        </p:spPr>
      </p:pic>
      <p:pic>
        <p:nvPicPr>
          <p:cNvPr id="8" name="Image 5" descr="https://kimi-img.moonshot.cn/pub/slides/slides_tmpl/image/25-09-02-15:09:35-d2r9gbpe3tpg8rchv580.jpg"/>
          <p:cNvPicPr>
            <a:picLocks noChangeAspect="1"/>
          </p:cNvPicPr>
          <p:nvPr/>
        </p:nvPicPr>
        <p:blipFill>
          <a:blip r:embed="rId7"/>
          <a:srcRect t="16966" b="16966"/>
          <a:stretch/>
        </p:blipFill>
        <p:spPr>
          <a:xfrm>
            <a:off x="9280525" y="1596390"/>
            <a:ext cx="2159635" cy="1426845"/>
          </a:xfrm>
          <a:prstGeom prst="rect">
            <a:avLst/>
          </a:prstGeom>
        </p:spPr>
      </p:pic>
      <p:pic>
        <p:nvPicPr>
          <p:cNvPr id="9" name="Image 6" descr="https://kimi-img.moonshot.cn/pub/slides/slides_tmpl/image/25-09-02-15:09:38-d2r9gche3tpg8rchv5d0.png"/>
          <p:cNvPicPr>
            <a:picLocks noChangeAspect="1"/>
          </p:cNvPicPr>
          <p:nvPr/>
        </p:nvPicPr>
        <p:blipFill>
          <a:blip r:embed="rId8"/>
          <a:srcRect t="17901" b="17901"/>
          <a:stretch/>
        </p:blipFill>
        <p:spPr>
          <a:xfrm flipH="1">
            <a:off x="930275" y="3279775"/>
            <a:ext cx="2068830" cy="1352550"/>
          </a:xfrm>
          <a:prstGeom prst="rect">
            <a:avLst/>
          </a:prstGeom>
        </p:spPr>
      </p:pic>
      <p:pic>
        <p:nvPicPr>
          <p:cNvPr id="10" name="Image 7" descr="https://kimi-img.moonshot.cn/pub/slides/slides_tmpl/image/25-09-02-15:09:37-d2r9gc9e3tpg8rchv5c0.jpeg"/>
          <p:cNvPicPr>
            <a:picLocks noChangeAspect="1"/>
          </p:cNvPicPr>
          <p:nvPr/>
        </p:nvPicPr>
        <p:blipFill>
          <a:blip r:embed="rId4"/>
          <a:stretch>
            <a:fillRect/>
          </a:stretch>
        </p:blipFill>
        <p:spPr>
          <a:xfrm>
            <a:off x="1671955" y="4911090"/>
            <a:ext cx="9843135" cy="1487805"/>
          </a:xfrm>
          <a:prstGeom prst="rect">
            <a:avLst/>
          </a:prstGeom>
        </p:spPr>
      </p:pic>
      <p:pic>
        <p:nvPicPr>
          <p:cNvPr id="11" name="Image 8" descr="https://kimi-img.moonshot.cn/pub/slides/slides_tmpl/image/25-09-02-15:09:12-d2r9g61e3tpg8rchv510.jpg"/>
          <p:cNvPicPr>
            <a:picLocks noChangeAspect="1"/>
          </p:cNvPicPr>
          <p:nvPr/>
        </p:nvPicPr>
        <p:blipFill>
          <a:blip r:embed="rId9"/>
          <a:srcRect t="441" b="441"/>
          <a:stretch/>
        </p:blipFill>
        <p:spPr>
          <a:xfrm>
            <a:off x="9283065" y="4939665"/>
            <a:ext cx="2159635" cy="1426845"/>
          </a:xfrm>
          <a:prstGeom prst="rect">
            <a:avLst/>
          </a:prstGeom>
        </p:spPr>
      </p:pic>
      <p:pic>
        <p:nvPicPr>
          <p:cNvPr id="12" name="Image 9" descr="https://kimi-img.moonshot.cn/pub/slides/slides_tmpl/image/25-09-02-15:09:07-d2r9g4pe3tpg8rchv4r0.png"/>
          <p:cNvPicPr>
            <a:picLocks noChangeAspect="1"/>
          </p:cNvPicPr>
          <p:nvPr/>
        </p:nvPicPr>
        <p:blipFill>
          <a:blip r:embed="rId5"/>
          <a:stretch>
            <a:fillRect/>
          </a:stretch>
        </p:blipFill>
        <p:spPr>
          <a:xfrm>
            <a:off x="9357360" y="3187065"/>
            <a:ext cx="2234565" cy="1532255"/>
          </a:xfrm>
          <a:prstGeom prst="rect">
            <a:avLst/>
          </a:prstGeom>
        </p:spPr>
      </p:pic>
      <p:pic>
        <p:nvPicPr>
          <p:cNvPr id="13" name="Image 10" descr="https://kimi-img.moonshot.cn/pub/slides/slides_tmpl/image/25-09-02-15:09:07-d2r9g4pe3tpg8rchv4r0.png"/>
          <p:cNvPicPr>
            <a:picLocks noChangeAspect="1"/>
          </p:cNvPicPr>
          <p:nvPr/>
        </p:nvPicPr>
        <p:blipFill>
          <a:blip r:embed="rId5"/>
          <a:stretch>
            <a:fillRect/>
          </a:stretch>
        </p:blipFill>
        <p:spPr>
          <a:xfrm>
            <a:off x="517525" y="4905375"/>
            <a:ext cx="2234565" cy="1532255"/>
          </a:xfrm>
          <a:prstGeom prst="rect">
            <a:avLst/>
          </a:prstGeom>
        </p:spPr>
      </p:pic>
      <p:sp>
        <p:nvSpPr>
          <p:cNvPr id="14" name="Shape 1"/>
          <p:cNvSpPr/>
          <p:nvPr/>
        </p:nvSpPr>
        <p:spPr>
          <a:xfrm>
            <a:off x="1365314" y="1593984"/>
            <a:ext cx="684530" cy="638765"/>
          </a:xfrm>
          <a:prstGeom prst="rect">
            <a:avLst/>
          </a:prstGeom>
          <a:solidFill>
            <a:srgbClr val="000000">
              <a:alpha val="0"/>
            </a:srgbClr>
          </a:solidFill>
          <a:ln/>
        </p:spPr>
      </p:sp>
      <p:sp>
        <p:nvSpPr>
          <p:cNvPr id="15" name="Text 2"/>
          <p:cNvSpPr/>
          <p:nvPr/>
        </p:nvSpPr>
        <p:spPr>
          <a:xfrm>
            <a:off x="1365314" y="159398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6" name="Text 3"/>
          <p:cNvSpPr/>
          <p:nvPr/>
        </p:nvSpPr>
        <p:spPr>
          <a:xfrm>
            <a:off x="785714" y="2198459"/>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Disclose AI Assistance</a:t>
            </a:r>
            <a:endParaRPr lang="en-US" sz="1600" dirty="0"/>
          </a:p>
        </p:txBody>
      </p:sp>
      <p:sp>
        <p:nvSpPr>
          <p:cNvPr id="17" name="Text 4"/>
          <p:cNvSpPr/>
          <p:nvPr/>
        </p:nvSpPr>
        <p:spPr>
          <a:xfrm>
            <a:off x="2879725" y="1623060"/>
            <a:ext cx="615886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Researchers should disclose AI assistance where required by journals or institutions. Transparency is key to maintaining trust in the research process.</a:t>
            </a:r>
            <a:endParaRPr lang="en-US" sz="1600" dirty="0"/>
          </a:p>
        </p:txBody>
      </p:sp>
      <p:sp>
        <p:nvSpPr>
          <p:cNvPr id="18" name="Shape 5"/>
          <p:cNvSpPr/>
          <p:nvPr/>
        </p:nvSpPr>
        <p:spPr>
          <a:xfrm>
            <a:off x="10205149" y="3244349"/>
            <a:ext cx="684530" cy="676910"/>
          </a:xfrm>
          <a:prstGeom prst="rect">
            <a:avLst/>
          </a:prstGeom>
          <a:solidFill>
            <a:srgbClr val="000000">
              <a:alpha val="0"/>
            </a:srgbClr>
          </a:solidFill>
          <a:ln/>
        </p:spPr>
      </p:sp>
      <p:sp>
        <p:nvSpPr>
          <p:cNvPr id="19" name="Text 6"/>
          <p:cNvSpPr/>
          <p:nvPr/>
        </p:nvSpPr>
        <p:spPr>
          <a:xfrm>
            <a:off x="10205149" y="3244349"/>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20" name="Text 7"/>
          <p:cNvSpPr/>
          <p:nvPr/>
        </p:nvSpPr>
        <p:spPr>
          <a:xfrm>
            <a:off x="9625549" y="3848824"/>
            <a:ext cx="1747413"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Verify All Citations</a:t>
            </a:r>
            <a:endParaRPr lang="en-US" sz="1600" dirty="0"/>
          </a:p>
        </p:txBody>
      </p:sp>
      <p:sp>
        <p:nvSpPr>
          <p:cNvPr id="21" name="Text 8"/>
          <p:cNvSpPr/>
          <p:nvPr/>
        </p:nvSpPr>
        <p:spPr>
          <a:xfrm>
            <a:off x="3121660" y="3267710"/>
            <a:ext cx="615886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Ensure that all citations are verified and accurate. AI tools can generate citations, but human oversight is necessary to confirm their correctness.</a:t>
            </a:r>
            <a:endParaRPr lang="en-US" sz="1600" dirty="0"/>
          </a:p>
        </p:txBody>
      </p:sp>
      <p:sp>
        <p:nvSpPr>
          <p:cNvPr id="22" name="Shape 9"/>
          <p:cNvSpPr/>
          <p:nvPr/>
        </p:nvSpPr>
        <p:spPr>
          <a:xfrm>
            <a:off x="1365314" y="4962659"/>
            <a:ext cx="684530" cy="676910"/>
          </a:xfrm>
          <a:prstGeom prst="rect">
            <a:avLst/>
          </a:prstGeom>
          <a:solidFill>
            <a:srgbClr val="000000">
              <a:alpha val="0"/>
            </a:srgbClr>
          </a:solidFill>
          <a:ln/>
        </p:spPr>
      </p:sp>
      <p:sp>
        <p:nvSpPr>
          <p:cNvPr id="23" name="Text 10"/>
          <p:cNvSpPr/>
          <p:nvPr/>
        </p:nvSpPr>
        <p:spPr>
          <a:xfrm>
            <a:off x="1365314" y="4962659"/>
            <a:ext cx="684530" cy="676910"/>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03</a:t>
            </a:r>
            <a:endParaRPr lang="en-US" sz="1600" dirty="0"/>
          </a:p>
        </p:txBody>
      </p:sp>
      <p:sp>
        <p:nvSpPr>
          <p:cNvPr id="24" name="Text 11"/>
          <p:cNvSpPr/>
          <p:nvPr/>
        </p:nvSpPr>
        <p:spPr>
          <a:xfrm>
            <a:off x="785714" y="5567134"/>
            <a:ext cx="1747413" cy="911225"/>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Run Final Originality Checks</a:t>
            </a:r>
            <a:endParaRPr lang="en-US" sz="1600" dirty="0"/>
          </a:p>
        </p:txBody>
      </p:sp>
      <p:sp>
        <p:nvSpPr>
          <p:cNvPr id="25" name="Text 12"/>
          <p:cNvSpPr/>
          <p:nvPr/>
        </p:nvSpPr>
        <p:spPr>
          <a:xfrm>
            <a:off x="2882265" y="4966335"/>
            <a:ext cx="6158865"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Before submission, run final originality checks using tools like Turnitin to ensure that the manuscript is free from unintentional plagiarism.</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06</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Hands-On Lab</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ug.png"/>
          <p:cNvPicPr>
            <a:picLocks noChangeAspect="1"/>
          </p:cNvPicPr>
          <p:nvPr/>
        </p:nvPicPr>
        <p:blipFill>
          <a:blip r:embed="rId3"/>
          <a:srcRect l="-4774" t="-14610" r="-3358" b="-10349"/>
          <a:stretch/>
        </p:blipFill>
        <p:spPr>
          <a:xfrm>
            <a:off x="5080000" y="4846955"/>
            <a:ext cx="6847840" cy="1068070"/>
          </a:xfrm>
          <a:prstGeom prst="rect">
            <a:avLst/>
          </a:prstGeom>
        </p:spPr>
      </p:pic>
      <p:pic>
        <p:nvPicPr>
          <p:cNvPr id="3" name="Image 1" descr="https://kimi-img.moonshot.cn/pub/slides/slides_tmpl/image/25-09-02-15:09:07-d2r9g4pe3tpg8rchv4ug.png"/>
          <p:cNvPicPr>
            <a:picLocks noChangeAspect="1"/>
          </p:cNvPicPr>
          <p:nvPr/>
        </p:nvPicPr>
        <p:blipFill>
          <a:blip r:embed="rId3"/>
          <a:srcRect l="-4774" t="-14610" r="-3358" b="-10349"/>
          <a:stretch/>
        </p:blipFill>
        <p:spPr>
          <a:xfrm>
            <a:off x="5080000" y="3782695"/>
            <a:ext cx="6847840" cy="1068070"/>
          </a:xfrm>
          <a:prstGeom prst="rect">
            <a:avLst/>
          </a:prstGeom>
        </p:spPr>
      </p:pic>
      <p:pic>
        <p:nvPicPr>
          <p:cNvPr id="4" name="Image 2" descr="https://kimi-img.moonshot.cn/pub/slides/slides_tmpl/image/25-09-02-15:09:07-d2r9g4pe3tpg8rchv4ug.png"/>
          <p:cNvPicPr>
            <a:picLocks noChangeAspect="1"/>
          </p:cNvPicPr>
          <p:nvPr/>
        </p:nvPicPr>
        <p:blipFill>
          <a:blip r:embed="rId3"/>
          <a:srcRect l="-4774" t="-14610" r="-3358" b="-10349"/>
          <a:stretch/>
        </p:blipFill>
        <p:spPr>
          <a:xfrm>
            <a:off x="5080000" y="2757170"/>
            <a:ext cx="6847840" cy="1068070"/>
          </a:xfrm>
          <a:prstGeom prst="rect">
            <a:avLst/>
          </a:prstGeom>
        </p:spPr>
      </p:pic>
      <p:pic>
        <p:nvPicPr>
          <p:cNvPr id="5" name="Image 3" descr="https://kimi-img.moonshot.cn/pub/slides/slides_tmpl/image/25-09-02-15:09:07-d2r9g4pe3tpg8rchv4ug.png"/>
          <p:cNvPicPr>
            <a:picLocks noChangeAspect="1"/>
          </p:cNvPicPr>
          <p:nvPr/>
        </p:nvPicPr>
        <p:blipFill>
          <a:blip r:embed="rId3"/>
          <a:srcRect l="-4774" t="-14610" r="-3358" b="-10349"/>
          <a:stretch/>
        </p:blipFill>
        <p:spPr>
          <a:xfrm>
            <a:off x="5080000" y="1722755"/>
            <a:ext cx="6847840" cy="1068070"/>
          </a:xfrm>
          <a:prstGeom prst="rect">
            <a:avLst/>
          </a:prstGeom>
        </p:spPr>
      </p:pic>
      <p:pic>
        <p:nvPicPr>
          <p:cNvPr id="6" name="Image 4" descr="https://kimi-img.moonshot.cn/pub/slides/slides_tmpl/image/25-09-02-15:09:07-d2r9g4pe3tpg8rchv4ug.png"/>
          <p:cNvPicPr>
            <a:picLocks noChangeAspect="1"/>
          </p:cNvPicPr>
          <p:nvPr/>
        </p:nvPicPr>
        <p:blipFill>
          <a:blip r:embed="rId3"/>
          <a:srcRect l="-4774" t="-14610" r="-3358" b="-10349"/>
          <a:stretch/>
        </p:blipFill>
        <p:spPr>
          <a:xfrm>
            <a:off x="5080000" y="718185"/>
            <a:ext cx="6847840" cy="1068070"/>
          </a:xfrm>
          <a:prstGeom prst="rect">
            <a:avLst/>
          </a:prstGeom>
        </p:spPr>
      </p:pic>
      <p:pic>
        <p:nvPicPr>
          <p:cNvPr id="7" name="Image 5" descr="https://kimi-img.moonshot.cn/pub/slides/slides_tmpl/image/25-09-02-15:09:07-d2r9g4pe3tpg8rchv4p0.png"/>
          <p:cNvPicPr>
            <a:picLocks noChangeAspect="1"/>
          </p:cNvPicPr>
          <p:nvPr/>
        </p:nvPicPr>
        <p:blipFill>
          <a:blip r:embed="rId4"/>
          <a:stretch>
            <a:fillRect/>
          </a:stretch>
        </p:blipFill>
        <p:spPr>
          <a:xfrm>
            <a:off x="796290" y="6261100"/>
            <a:ext cx="10727690" cy="80645"/>
          </a:xfrm>
          <a:prstGeom prst="rect">
            <a:avLst/>
          </a:prstGeom>
        </p:spPr>
      </p:pic>
      <p:pic>
        <p:nvPicPr>
          <p:cNvPr id="8" name="Image 6" descr="https://kimi-img.moonshot.cn/pub/slides/slides_tmpl/image/25-09-02-15:09:07-d2r9g4pe3tpg8rchv4rg.jpg"/>
          <p:cNvPicPr>
            <a:picLocks noChangeAspect="1"/>
          </p:cNvPicPr>
          <p:nvPr/>
        </p:nvPicPr>
        <p:blipFill>
          <a:blip r:embed="rId5"/>
          <a:srcRect t="30065" b="30065"/>
          <a:stretch/>
        </p:blipFill>
        <p:spPr>
          <a:xfrm>
            <a:off x="-1" y="6531445"/>
            <a:ext cx="12192001" cy="323116"/>
          </a:xfrm>
          <a:prstGeom prst="rect">
            <a:avLst/>
          </a:prstGeom>
        </p:spPr>
      </p:pic>
      <p:sp>
        <p:nvSpPr>
          <p:cNvPr id="9" name="Text 0"/>
          <p:cNvSpPr/>
          <p:nvPr/>
        </p:nvSpPr>
        <p:spPr>
          <a:xfrm>
            <a:off x="713741" y="1387304"/>
            <a:ext cx="4366260" cy="1021159"/>
          </a:xfrm>
          <a:prstGeom prst="rect">
            <a:avLst/>
          </a:prstGeom>
          <a:noFill/>
          <a:ln/>
        </p:spPr>
        <p:txBody>
          <a:bodyPr wrap="square" lIns="0" tIns="0" rIns="0" bIns="0" rtlCol="0" anchor="t">
            <a:spAutoFit/>
          </a:bodyPr>
          <a:lstStyle/>
          <a:p>
            <a:pPr algn="just">
              <a:lnSpc>
                <a:spcPct val="100000"/>
              </a:lnSpc>
            </a:pPr>
            <a:r>
              <a:rPr lang="en-US" sz="6600" dirty="0">
                <a:solidFill>
                  <a:srgbClr val="000000"/>
                </a:solidFill>
                <a:latin typeface="MiSans" pitchFamily="34" charset="0"/>
                <a:ea typeface="MiSans" pitchFamily="34" charset="-122"/>
                <a:cs typeface="MiSans" pitchFamily="34" charset="-120"/>
              </a:rPr>
              <a:t>Contents</a:t>
            </a:r>
            <a:endParaRPr lang="en-US" sz="1600" dirty="0"/>
          </a:p>
        </p:txBody>
      </p:sp>
      <p:pic>
        <p:nvPicPr>
          <p:cNvPr id="10" name="Image 7" descr="https://kimi-img.moonshot.cn/pub/slides/slides_tmpl/image/25-09-02-15:09:07-d2r9g4pe3tpg8rchv4s0.png"/>
          <p:cNvPicPr>
            <a:picLocks noChangeAspect="1"/>
          </p:cNvPicPr>
          <p:nvPr/>
        </p:nvPicPr>
        <p:blipFill>
          <a:blip r:embed="rId6"/>
          <a:stretch>
            <a:fillRect/>
          </a:stretch>
        </p:blipFill>
        <p:spPr>
          <a:xfrm>
            <a:off x="10245090" y="197485"/>
            <a:ext cx="1682750" cy="628015"/>
          </a:xfrm>
          <a:prstGeom prst="rect">
            <a:avLst/>
          </a:prstGeom>
        </p:spPr>
      </p:pic>
      <p:pic>
        <p:nvPicPr>
          <p:cNvPr id="11" name="Image 8" descr="https://kimi-img.moonshot.cn/pub/slides/slides_tmpl/image/25-09-02-15:09:08-d2r9g51e3tpg8rchv50g.png"/>
          <p:cNvPicPr>
            <a:picLocks noChangeAspect="1"/>
          </p:cNvPicPr>
          <p:nvPr/>
        </p:nvPicPr>
        <p:blipFill>
          <a:blip r:embed="rId7"/>
          <a:stretch>
            <a:fillRect/>
          </a:stretch>
        </p:blipFill>
        <p:spPr>
          <a:xfrm>
            <a:off x="1473835" y="2530475"/>
            <a:ext cx="3164205" cy="3125470"/>
          </a:xfrm>
          <a:prstGeom prst="rect">
            <a:avLst/>
          </a:prstGeom>
        </p:spPr>
      </p:pic>
      <p:sp>
        <p:nvSpPr>
          <p:cNvPr id="12" name="Text 1"/>
          <p:cNvSpPr/>
          <p:nvPr/>
        </p:nvSpPr>
        <p:spPr>
          <a:xfrm>
            <a:off x="5723255" y="1038225"/>
            <a:ext cx="621030"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6344285" y="1120140"/>
            <a:ext cx="498856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AI &amp; the Scholar</a:t>
            </a:r>
            <a:endParaRPr lang="en-US" sz="1600" dirty="0"/>
          </a:p>
        </p:txBody>
      </p:sp>
      <p:sp>
        <p:nvSpPr>
          <p:cNvPr id="14" name="Text 3"/>
          <p:cNvSpPr/>
          <p:nvPr/>
        </p:nvSpPr>
        <p:spPr>
          <a:xfrm>
            <a:off x="5723255" y="2038350"/>
            <a:ext cx="621030"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02</a:t>
            </a:r>
            <a:endParaRPr lang="en-US" sz="1600" dirty="0"/>
          </a:p>
        </p:txBody>
      </p:sp>
      <p:sp>
        <p:nvSpPr>
          <p:cNvPr id="15" name="Text 4"/>
          <p:cNvSpPr/>
          <p:nvPr/>
        </p:nvSpPr>
        <p:spPr>
          <a:xfrm>
            <a:off x="6344285" y="2105660"/>
            <a:ext cx="498856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Discover &amp; Map</a:t>
            </a:r>
            <a:endParaRPr lang="en-US" sz="1600" dirty="0"/>
          </a:p>
        </p:txBody>
      </p:sp>
      <p:sp>
        <p:nvSpPr>
          <p:cNvPr id="16" name="Text 5"/>
          <p:cNvSpPr/>
          <p:nvPr/>
        </p:nvSpPr>
        <p:spPr>
          <a:xfrm>
            <a:off x="5676265" y="3052445"/>
            <a:ext cx="838835"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03</a:t>
            </a:r>
            <a:endParaRPr lang="en-US" sz="1600" dirty="0"/>
          </a:p>
        </p:txBody>
      </p:sp>
      <p:sp>
        <p:nvSpPr>
          <p:cNvPr id="17" name="Text 6"/>
          <p:cNvSpPr/>
          <p:nvPr/>
        </p:nvSpPr>
        <p:spPr>
          <a:xfrm>
            <a:off x="6343650" y="3148330"/>
            <a:ext cx="498983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Structure &amp; Draft</a:t>
            </a:r>
            <a:endParaRPr lang="en-US" sz="1600" dirty="0"/>
          </a:p>
        </p:txBody>
      </p:sp>
      <p:sp>
        <p:nvSpPr>
          <p:cNvPr id="18" name="Text 7"/>
          <p:cNvSpPr/>
          <p:nvPr/>
        </p:nvSpPr>
        <p:spPr>
          <a:xfrm>
            <a:off x="5708650" y="4070985"/>
            <a:ext cx="775335"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04</a:t>
            </a:r>
            <a:endParaRPr lang="en-US" sz="1600" dirty="0"/>
          </a:p>
        </p:txBody>
      </p:sp>
      <p:sp>
        <p:nvSpPr>
          <p:cNvPr id="19" name="Text 8"/>
          <p:cNvSpPr/>
          <p:nvPr/>
        </p:nvSpPr>
        <p:spPr>
          <a:xfrm>
            <a:off x="6344285" y="4164965"/>
            <a:ext cx="4988560" cy="306784"/>
          </a:xfrm>
          <a:prstGeom prst="rect">
            <a:avLst/>
          </a:prstGeom>
          <a:noFill/>
          <a:ln/>
        </p:spPr>
        <p:txBody>
          <a:bodyPr wrap="square" lIns="0" tIns="0" rIns="0" bIns="0" rtlCol="0" anchor="t">
            <a:spAutoFit/>
          </a:bodyPr>
          <a:lstStyle/>
          <a:p>
            <a:pPr algn="just">
              <a:lnSpc>
                <a:spcPct val="100000"/>
              </a:lnSpc>
            </a:pPr>
            <a:r>
              <a:rPr lang="en-US" sz="2000" dirty="0">
                <a:solidFill>
                  <a:srgbClr val="000000"/>
                </a:solidFill>
                <a:latin typeface="MiSans" pitchFamily="34" charset="0"/>
                <a:ea typeface="MiSans" pitchFamily="34" charset="-122"/>
                <a:cs typeface="MiSans" pitchFamily="34" charset="-120"/>
              </a:rPr>
              <a:t>Cite &amp; Polish</a:t>
            </a:r>
            <a:endParaRPr lang="en-US" sz="1600" dirty="0"/>
          </a:p>
        </p:txBody>
      </p:sp>
      <p:sp>
        <p:nvSpPr>
          <p:cNvPr id="20" name="Text 9"/>
          <p:cNvSpPr/>
          <p:nvPr/>
        </p:nvSpPr>
        <p:spPr>
          <a:xfrm>
            <a:off x="5708650" y="5126355"/>
            <a:ext cx="775335" cy="499467"/>
          </a:xfrm>
          <a:prstGeom prst="rect">
            <a:avLst/>
          </a:prstGeom>
          <a:noFill/>
          <a:ln/>
        </p:spPr>
        <p:txBody>
          <a:bodyPr wrap="square" lIns="0" tIns="0" rIns="0" bIns="0" rtlCol="0" anchor="t">
            <a:spAutoFit/>
          </a:bodyPr>
          <a:lstStyle/>
          <a:p>
            <a:pPr algn="just">
              <a:lnSpc>
                <a:spcPct val="100000"/>
              </a:lnSpc>
            </a:pPr>
            <a:r>
              <a:rPr lang="en-US" sz="3200" dirty="0">
                <a:solidFill>
                  <a:srgbClr val="000000"/>
                </a:solidFill>
                <a:latin typeface="MiSans" pitchFamily="34" charset="0"/>
                <a:ea typeface="MiSans" pitchFamily="34" charset="-122"/>
                <a:cs typeface="MiSans" pitchFamily="34" charset="-120"/>
              </a:rPr>
              <a:t>05</a:t>
            </a:r>
            <a:endParaRPr lang="en-US" sz="1600" dirty="0"/>
          </a:p>
        </p:txBody>
      </p:sp>
      <p:sp>
        <p:nvSpPr>
          <p:cNvPr id="21" name="Text 10"/>
          <p:cNvSpPr/>
          <p:nvPr/>
        </p:nvSpPr>
        <p:spPr>
          <a:xfrm>
            <a:off x="6344285" y="5213350"/>
            <a:ext cx="498856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Integrity Check</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177"/>
        </a:solidFill>
        <a:effectLst/>
      </p:bgPr>
    </p:bg>
    <p:spTree>
      <p:nvGrpSpPr>
        <p:cNvPr id="1" name=""/>
        <p:cNvGrpSpPr/>
        <p:nvPr/>
      </p:nvGrpSpPr>
      <p:grpSpPr>
        <a:xfrm>
          <a:off x="0" y="0"/>
          <a:ext cx="0" cy="0"/>
          <a:chOff x="0" y="0"/>
          <a:chExt cx="0" cy="0"/>
        </a:xfrm>
      </p:grpSpPr>
      <p:pic>
        <p:nvPicPr>
          <p:cNvPr id="2" name="Image 0" descr="https://kimi-img.moonshot.cn/pub/slides/slides_tmpl/image/25-09-02-15:09:27-d2r9g9pe3tpg8rchv540.jpeg"/>
          <p:cNvPicPr>
            <a:picLocks noChangeAspect="1"/>
          </p:cNvPicPr>
          <p:nvPr/>
        </p:nvPicPr>
        <p:blipFill>
          <a:blip r:embed="rId3"/>
          <a:stretch>
            <a:fillRect/>
          </a:stretch>
        </p:blipFill>
        <p:spPr>
          <a:xfrm>
            <a:off x="6199505" y="1781175"/>
            <a:ext cx="1550035" cy="3950335"/>
          </a:xfrm>
          <a:prstGeom prst="rect">
            <a:avLst/>
          </a:prstGeom>
        </p:spPr>
      </p:pic>
      <p:pic>
        <p:nvPicPr>
          <p:cNvPr id="3" name="Image 1" descr="https://kimi-img.moonshot.cn/pub/slides/slides_tmpl/image/25-09-02-15:09:51-d2r9gfpe3tpg8rchv5n0.jpg"/>
          <p:cNvPicPr>
            <a:picLocks noChangeAspect="1"/>
          </p:cNvPicPr>
          <p:nvPr/>
        </p:nvPicPr>
        <p:blipFill>
          <a:blip r:embed="rId4"/>
          <a:srcRect t="16233" b="16233"/>
          <a:stretch/>
        </p:blipFill>
        <p:spPr>
          <a:xfrm>
            <a:off x="6500631" y="-751"/>
            <a:ext cx="5691369" cy="6858751"/>
          </a:xfrm>
          <a:prstGeom prst="rect">
            <a:avLst/>
          </a:prstGeom>
        </p:spPr>
      </p:pic>
      <p:pic>
        <p:nvPicPr>
          <p:cNvPr id="4" name="Image 2"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5" name="Text 0"/>
          <p:cNvSpPr/>
          <p:nvPr/>
        </p:nvSpPr>
        <p:spPr>
          <a:xfrm>
            <a:off x="542290" y="867410"/>
            <a:ext cx="771906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Lab One: Topic to Outline</a:t>
            </a:r>
            <a:endParaRPr lang="en-US" sz="1600" dirty="0"/>
          </a:p>
        </p:txBody>
      </p:sp>
      <p:sp>
        <p:nvSpPr>
          <p:cNvPr id="6" name="Text 1"/>
          <p:cNvSpPr/>
          <p:nvPr/>
        </p:nvSpPr>
        <p:spPr>
          <a:xfrm>
            <a:off x="559435" y="2038350"/>
            <a:ext cx="634365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Generating Research Questions</a:t>
            </a:r>
            <a:endParaRPr lang="en-US" sz="1600" dirty="0"/>
          </a:p>
        </p:txBody>
      </p:sp>
      <p:sp>
        <p:nvSpPr>
          <p:cNvPr id="7" name="Text 2"/>
          <p:cNvSpPr/>
          <p:nvPr/>
        </p:nvSpPr>
        <p:spPr>
          <a:xfrm>
            <a:off x="541655" y="2425700"/>
            <a:ext cx="565848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Use AI tools like Elicit or ChatGPT to generate research questions from a broad theme. Select one question and auto-produce an IMRaD outline with headings and bullet points.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33-d2r9gb9e3tpg8rchv56g.png"/>
          <p:cNvPicPr>
            <a:picLocks noChangeAspect="1"/>
          </p:cNvPicPr>
          <p:nvPr/>
        </p:nvPicPr>
        <p:blipFill>
          <a:blip r:embed="rId3">
            <a:alphaModFix amt="67000"/>
          </a:blip>
          <a:stretch>
            <a:fillRect/>
          </a:stretch>
        </p:blipFill>
        <p:spPr>
          <a:xfrm>
            <a:off x="3088005" y="1890395"/>
            <a:ext cx="8442325" cy="1851025"/>
          </a:xfrm>
          <a:prstGeom prst="rect">
            <a:avLst/>
          </a:prstGeom>
        </p:spPr>
      </p:pic>
      <p:pic>
        <p:nvPicPr>
          <p:cNvPr id="3"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sp>
        <p:nvSpPr>
          <p:cNvPr id="4" name="Text 0"/>
          <p:cNvSpPr/>
          <p:nvPr/>
        </p:nvSpPr>
        <p:spPr>
          <a:xfrm>
            <a:off x="542290" y="867410"/>
            <a:ext cx="8944610"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Lab Two: Lit-Review Sprint</a:t>
            </a:r>
            <a:endParaRPr lang="en-US" sz="1600" dirty="0"/>
          </a:p>
        </p:txBody>
      </p:sp>
      <p:pic>
        <p:nvPicPr>
          <p:cNvPr id="5" name="Image 2" descr="https://kimi-img.moonshot.cn/pub/slides/slides_tmpl/image/25-09-02-15:09:33-d2r9gb9e3tpg8rchv56g.png"/>
          <p:cNvPicPr>
            <a:picLocks noChangeAspect="1"/>
          </p:cNvPicPr>
          <p:nvPr/>
        </p:nvPicPr>
        <p:blipFill>
          <a:blip r:embed="rId3">
            <a:alphaModFix amt="67000"/>
          </a:blip>
          <a:stretch>
            <a:fillRect/>
          </a:stretch>
        </p:blipFill>
        <p:spPr>
          <a:xfrm>
            <a:off x="821055" y="4236720"/>
            <a:ext cx="8442325" cy="1851025"/>
          </a:xfrm>
          <a:prstGeom prst="rect">
            <a:avLst/>
          </a:prstGeom>
        </p:spPr>
      </p:pic>
      <p:pic>
        <p:nvPicPr>
          <p:cNvPr id="6" name="Image 3" descr="https://kimi-img.moonshot.cn/pub/slides/slides_tmpl/image/25-09-02-15:09:34-d2r9gbhe3tpg8rchv570.png"/>
          <p:cNvPicPr>
            <a:picLocks noChangeAspect="1"/>
          </p:cNvPicPr>
          <p:nvPr/>
        </p:nvPicPr>
        <p:blipFill>
          <a:blip r:embed="rId5"/>
          <a:stretch>
            <a:fillRect/>
          </a:stretch>
        </p:blipFill>
        <p:spPr>
          <a:xfrm>
            <a:off x="821055" y="1817370"/>
            <a:ext cx="2016760" cy="2016760"/>
          </a:xfrm>
          <a:prstGeom prst="rect">
            <a:avLst/>
          </a:prstGeom>
        </p:spPr>
      </p:pic>
      <p:pic>
        <p:nvPicPr>
          <p:cNvPr id="7" name="Image 4" descr="https://kimi-img.moonshot.cn/pub/slides/slides_tmpl/image/25-09-02-15:09:34-d2r9gbhe3tpg8rchv57g.png"/>
          <p:cNvPicPr>
            <a:picLocks noChangeAspect="1"/>
          </p:cNvPicPr>
          <p:nvPr/>
        </p:nvPicPr>
        <p:blipFill>
          <a:blip r:embed="rId6"/>
          <a:srcRect/>
          <a:stretch/>
        </p:blipFill>
        <p:spPr>
          <a:xfrm>
            <a:off x="9439910" y="4100195"/>
            <a:ext cx="2016760" cy="2016760"/>
          </a:xfrm>
          <a:prstGeom prst="rect">
            <a:avLst/>
          </a:prstGeom>
        </p:spPr>
      </p:pic>
      <p:pic>
        <p:nvPicPr>
          <p:cNvPr id="8" name="Image 5" descr="https://kimi-img.moonshot.cn/pub/slides/slides_tmpl/image/25-09-02-15:09:07-d2r9g4pe3tpg8rchv4rg.jpg"/>
          <p:cNvPicPr>
            <a:picLocks noChangeAspect="1"/>
          </p:cNvPicPr>
          <p:nvPr/>
        </p:nvPicPr>
        <p:blipFill>
          <a:blip r:embed="rId7"/>
          <a:srcRect t="30065" b="30065"/>
          <a:stretch/>
        </p:blipFill>
        <p:spPr>
          <a:xfrm>
            <a:off x="0" y="6541770"/>
            <a:ext cx="12192000" cy="313055"/>
          </a:xfrm>
          <a:prstGeom prst="rect">
            <a:avLst/>
          </a:prstGeom>
        </p:spPr>
      </p:pic>
      <p:pic>
        <p:nvPicPr>
          <p:cNvPr id="9" name="Image 6" descr="https://kimi-img.moonshot.cn/pub/slides/slides_tmpl/image/25-09-02-15:09:36-d2r9gc1e3tpg8rchv590.png"/>
          <p:cNvPicPr>
            <a:picLocks noChangeAspect="1"/>
          </p:cNvPicPr>
          <p:nvPr/>
        </p:nvPicPr>
        <p:blipFill>
          <a:blip r:embed="rId8"/>
          <a:stretch>
            <a:fillRect/>
          </a:stretch>
        </p:blipFill>
        <p:spPr>
          <a:xfrm>
            <a:off x="10145395" y="645160"/>
            <a:ext cx="1086485" cy="1086485"/>
          </a:xfrm>
          <a:prstGeom prst="rect">
            <a:avLst/>
          </a:prstGeom>
        </p:spPr>
      </p:pic>
      <p:sp>
        <p:nvSpPr>
          <p:cNvPr id="10" name="Text 1"/>
          <p:cNvSpPr/>
          <p:nvPr/>
        </p:nvSpPr>
        <p:spPr>
          <a:xfrm>
            <a:off x="4023360" y="2091690"/>
            <a:ext cx="475170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Extracting Key Findings</a:t>
            </a:r>
            <a:endParaRPr lang="en-US" sz="1600" dirty="0"/>
          </a:p>
        </p:txBody>
      </p:sp>
      <p:sp>
        <p:nvSpPr>
          <p:cNvPr id="11" name="Text 2"/>
          <p:cNvSpPr/>
          <p:nvPr/>
        </p:nvSpPr>
        <p:spPr>
          <a:xfrm>
            <a:off x="3904615" y="2399030"/>
            <a:ext cx="7326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Upload sample papers into Scholarcy to extract key findings and gaps. Use ChatGPT to draft a comparative literature-review paragraph with proper citations.</a:t>
            </a:r>
            <a:endParaRPr lang="en-US" sz="1600" dirty="0"/>
          </a:p>
        </p:txBody>
      </p:sp>
      <p:sp>
        <p:nvSpPr>
          <p:cNvPr id="12" name="Text 3"/>
          <p:cNvSpPr/>
          <p:nvPr/>
        </p:nvSpPr>
        <p:spPr>
          <a:xfrm>
            <a:off x="1756410" y="4438015"/>
            <a:ext cx="475170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Ensuring Critical Evaluation</a:t>
            </a:r>
            <a:endParaRPr lang="en-US" sz="1600" dirty="0"/>
          </a:p>
        </p:txBody>
      </p:sp>
      <p:sp>
        <p:nvSpPr>
          <p:cNvPr id="13" name="Text 4"/>
          <p:cNvSpPr/>
          <p:nvPr/>
        </p:nvSpPr>
        <p:spPr>
          <a:xfrm>
            <a:off x="1637665" y="4745355"/>
            <a:ext cx="7326630"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generates summaries, human researchers must critically evaluate the sources to ensure they align with the research objectives and contribute meaningfully.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746760" y="1559560"/>
            <a:ext cx="10918190" cy="1634490"/>
          </a:xfrm>
          <a:prstGeom prst="rect">
            <a:avLst/>
          </a:prstGeom>
        </p:spPr>
      </p:pic>
      <p:pic>
        <p:nvPicPr>
          <p:cNvPr id="3" name="Image 1" descr="https://kimi-img.moonshot.cn/pub/slides/slides_tmpl/image/25-09-02-15:09:36-d2r9gc1e3tpg8rchv5a0.jpeg"/>
          <p:cNvPicPr>
            <a:picLocks noChangeAspect="1"/>
          </p:cNvPicPr>
          <p:nvPr/>
        </p:nvPicPr>
        <p:blipFill>
          <a:blip r:embed="rId4"/>
          <a:stretch>
            <a:fillRect/>
          </a:stretch>
        </p:blipFill>
        <p:spPr>
          <a:xfrm>
            <a:off x="17780" y="-12700"/>
            <a:ext cx="172085" cy="6858000"/>
          </a:xfrm>
          <a:prstGeom prst="rect">
            <a:avLst/>
          </a:prstGeom>
        </p:spPr>
      </p:pic>
      <p:sp>
        <p:nvSpPr>
          <p:cNvPr id="4" name="Text 0"/>
          <p:cNvSpPr/>
          <p:nvPr/>
        </p:nvSpPr>
        <p:spPr>
          <a:xfrm>
            <a:off x="542290" y="867410"/>
            <a:ext cx="1015238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Lab Three: Draft &amp; Polish</a:t>
            </a:r>
            <a:endParaRPr lang="en-US" sz="1600" dirty="0"/>
          </a:p>
        </p:txBody>
      </p:sp>
      <p:pic>
        <p:nvPicPr>
          <p:cNvPr id="5" name="Image 2" descr="https://kimi-img.moonshot.cn/pub/slides/slides_tmpl/image/25-09-02-15:09:36-d2r9gc1e3tpg8rchv5b0.jpeg"/>
          <p:cNvPicPr>
            <a:picLocks noChangeAspect="1"/>
          </p:cNvPicPr>
          <p:nvPr/>
        </p:nvPicPr>
        <p:blipFill>
          <a:blip r:embed="rId5"/>
          <a:stretch>
            <a:fillRect/>
          </a:stretch>
        </p:blipFill>
        <p:spPr>
          <a:xfrm>
            <a:off x="3734286" y="-12257"/>
            <a:ext cx="8457714" cy="224669"/>
          </a:xfrm>
          <a:prstGeom prst="rect">
            <a:avLst/>
          </a:prstGeom>
        </p:spPr>
      </p:pic>
      <p:pic>
        <p:nvPicPr>
          <p:cNvPr id="6" name="Image 3" descr="https://kimi-img.moonshot.cn/pub/slides/slides_tmpl/image/25-09-02-15:09:07-d2r9g4pe3tpg8rchv4sg.png"/>
          <p:cNvPicPr>
            <a:picLocks noChangeAspect="1"/>
          </p:cNvPicPr>
          <p:nvPr/>
        </p:nvPicPr>
        <p:blipFill>
          <a:blip r:embed="rId3"/>
          <a:srcRect l="-1807" t="-8910" r="-1695" b="-4387"/>
          <a:stretch/>
        </p:blipFill>
        <p:spPr>
          <a:xfrm>
            <a:off x="746760" y="3194050"/>
            <a:ext cx="10918190" cy="1634490"/>
          </a:xfrm>
          <a:prstGeom prst="rect">
            <a:avLst/>
          </a:prstGeom>
        </p:spPr>
      </p:pic>
      <p:pic>
        <p:nvPicPr>
          <p:cNvPr id="7" name="Image 4" descr="https://kimi-img.moonshot.cn/pub/slides/slides_tmpl/image/25-09-02-15:09:07-d2r9g4pe3tpg8rchv4sg.png"/>
          <p:cNvPicPr>
            <a:picLocks noChangeAspect="1"/>
          </p:cNvPicPr>
          <p:nvPr/>
        </p:nvPicPr>
        <p:blipFill>
          <a:blip r:embed="rId3"/>
          <a:srcRect l="-1807" t="-8910" r="-1695" b="-4387"/>
          <a:stretch/>
        </p:blipFill>
        <p:spPr>
          <a:xfrm>
            <a:off x="746760" y="4803140"/>
            <a:ext cx="10918190" cy="1634490"/>
          </a:xfrm>
          <a:prstGeom prst="rect">
            <a:avLst/>
          </a:prstGeom>
        </p:spPr>
      </p:pic>
      <p:sp>
        <p:nvSpPr>
          <p:cNvPr id="8" name="Text 1"/>
          <p:cNvSpPr/>
          <p:nvPr/>
        </p:nvSpPr>
        <p:spPr>
          <a:xfrm>
            <a:off x="1249045" y="1886585"/>
            <a:ext cx="95211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Expanding Results into Discussion</a:t>
            </a:r>
            <a:endParaRPr lang="en-US" sz="1600" dirty="0"/>
          </a:p>
        </p:txBody>
      </p:sp>
      <p:sp>
        <p:nvSpPr>
          <p:cNvPr id="9" name="Text 2"/>
          <p:cNvSpPr/>
          <p:nvPr/>
        </p:nvSpPr>
        <p:spPr>
          <a:xfrm>
            <a:off x="1147104" y="219457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Use Jasper to expand raw results data into a discussion section. Run Grammarly for clarity and tone, and format references in Zotero.</a:t>
            </a:r>
            <a:endParaRPr lang="en-US" sz="1600" dirty="0"/>
          </a:p>
        </p:txBody>
      </p:sp>
      <p:sp>
        <p:nvSpPr>
          <p:cNvPr id="10" name="Text 3"/>
          <p:cNvSpPr/>
          <p:nvPr/>
        </p:nvSpPr>
        <p:spPr>
          <a:xfrm>
            <a:off x="1249045" y="3508375"/>
            <a:ext cx="952119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Comparing Pre- and Post-AI Versions</a:t>
            </a:r>
            <a:endParaRPr lang="en-US" sz="1600" dirty="0"/>
          </a:p>
        </p:txBody>
      </p:sp>
      <p:sp>
        <p:nvSpPr>
          <p:cNvPr id="11" name="Text 4"/>
          <p:cNvSpPr/>
          <p:nvPr/>
        </p:nvSpPr>
        <p:spPr>
          <a:xfrm>
            <a:off x="1147104" y="381636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Compare the pre- and post-AI versions of the draft to quantify time savings and quality improvements while ensuring human argument integrity.</a:t>
            </a:r>
            <a:endParaRPr lang="en-US" sz="1600" dirty="0"/>
          </a:p>
        </p:txBody>
      </p:sp>
      <p:sp>
        <p:nvSpPr>
          <p:cNvPr id="12" name="Text 5"/>
          <p:cNvSpPr/>
          <p:nvPr/>
        </p:nvSpPr>
        <p:spPr>
          <a:xfrm>
            <a:off x="1249045" y="5130165"/>
            <a:ext cx="952119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Ensuring Argument Integrity</a:t>
            </a:r>
            <a:endParaRPr lang="en-US" sz="1600" dirty="0"/>
          </a:p>
        </p:txBody>
      </p:sp>
      <p:sp>
        <p:nvSpPr>
          <p:cNvPr id="13" name="Text 6"/>
          <p:cNvSpPr/>
          <p:nvPr/>
        </p:nvSpPr>
        <p:spPr>
          <a:xfrm>
            <a:off x="1147104" y="5438154"/>
            <a:ext cx="9897792" cy="63996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polishes the draft, human researchers must ensure that the final content maintains the integrity of the original arguments and evidence.</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07</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Recap &amp; Roadmap</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sg.png"/>
          <p:cNvPicPr>
            <a:picLocks noChangeAspect="1"/>
          </p:cNvPicPr>
          <p:nvPr/>
        </p:nvPicPr>
        <p:blipFill>
          <a:blip r:embed="rId3"/>
          <a:srcRect l="-1807" t="-8910" r="-1695" b="-4387"/>
          <a:stretch/>
        </p:blipFill>
        <p:spPr>
          <a:xfrm>
            <a:off x="367030" y="3895090"/>
            <a:ext cx="11504930" cy="2298065"/>
          </a:xfrm>
          <a:prstGeom prst="rect">
            <a:avLst/>
          </a:prstGeom>
        </p:spPr>
      </p:pic>
      <p:pic>
        <p:nvPicPr>
          <p:cNvPr id="3" name="Image 1" descr="https://kimi-img.moonshot.cn/pub/slides/slides_tmpl/image/25-09-02-15:09:07-d2r9g4pe3tpg8rchv4sg.png"/>
          <p:cNvPicPr>
            <a:picLocks noChangeAspect="1"/>
          </p:cNvPicPr>
          <p:nvPr/>
        </p:nvPicPr>
        <p:blipFill>
          <a:blip r:embed="rId3"/>
          <a:srcRect l="-1807" t="-8910" r="-1695" b="-4387"/>
          <a:stretch/>
        </p:blipFill>
        <p:spPr>
          <a:xfrm>
            <a:off x="378460" y="1585595"/>
            <a:ext cx="11504930" cy="2298065"/>
          </a:xfrm>
          <a:prstGeom prst="rect">
            <a:avLst/>
          </a:prstGeom>
        </p:spPr>
      </p:pic>
      <p:pic>
        <p:nvPicPr>
          <p:cNvPr id="4" name="Image 2" descr="https://kimi-img.moonshot.cn/pub/slides/slides_tmpl/image/25-09-02-15:09:33-d2r9gb9e3tpg8rchv560.jpg"/>
          <p:cNvPicPr>
            <a:picLocks noChangeAspect="1"/>
          </p:cNvPicPr>
          <p:nvPr/>
        </p:nvPicPr>
        <p:blipFill>
          <a:blip r:embed="rId4"/>
          <a:srcRect t="19610" b="19610"/>
          <a:stretch/>
        </p:blipFill>
        <p:spPr>
          <a:xfrm>
            <a:off x="1061085" y="1889760"/>
            <a:ext cx="2818765" cy="1713230"/>
          </a:xfrm>
          <a:prstGeom prst="rect">
            <a:avLst/>
          </a:prstGeom>
        </p:spPr>
      </p:pic>
      <p:sp>
        <p:nvSpPr>
          <p:cNvPr id="5" name="Shape 0"/>
          <p:cNvSpPr/>
          <p:nvPr/>
        </p:nvSpPr>
        <p:spPr>
          <a:xfrm>
            <a:off x="10560685" y="1835785"/>
            <a:ext cx="577850" cy="676910"/>
          </a:xfrm>
          <a:prstGeom prst="rect">
            <a:avLst/>
          </a:prstGeom>
          <a:solidFill>
            <a:srgbClr val="000000">
              <a:alpha val="0"/>
            </a:srgbClr>
          </a:solidFill>
          <a:ln/>
        </p:spPr>
      </p:sp>
      <p:sp>
        <p:nvSpPr>
          <p:cNvPr id="6" name="Text 1"/>
          <p:cNvSpPr/>
          <p:nvPr/>
        </p:nvSpPr>
        <p:spPr>
          <a:xfrm>
            <a:off x="10560685" y="1835785"/>
            <a:ext cx="577850" cy="676910"/>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7" name="Shape 2"/>
          <p:cNvSpPr/>
          <p:nvPr/>
        </p:nvSpPr>
        <p:spPr>
          <a:xfrm>
            <a:off x="8503515" y="5211726"/>
            <a:ext cx="1782539" cy="887359"/>
          </a:xfrm>
          <a:prstGeom prst="rect">
            <a:avLst/>
          </a:prstGeom>
          <a:solidFill>
            <a:srgbClr val="000000">
              <a:alpha val="0"/>
            </a:srgbClr>
          </a:solidFill>
          <a:ln/>
        </p:spPr>
      </p:sp>
      <p:sp>
        <p:nvSpPr>
          <p:cNvPr id="8" name="Text 3"/>
          <p:cNvSpPr/>
          <p:nvPr/>
        </p:nvSpPr>
        <p:spPr>
          <a:xfrm>
            <a:off x="8503515" y="5211726"/>
            <a:ext cx="1782539" cy="887359"/>
          </a:xfrm>
          <a:prstGeom prst="rect">
            <a:avLst/>
          </a:prstGeom>
          <a:noFill/>
          <a:ln/>
        </p:spPr>
        <p:txBody>
          <a:bodyPr wrap="square" lIns="0" tIns="0" rIns="0" bIns="0" rtlCol="0" anchor="t"/>
          <a:lstStyle/>
          <a:p>
            <a:pPr>
              <a:lnSpc>
                <a:spcPct val="110000"/>
              </a:lnSpc>
            </a:pPr>
            <a:r>
              <a:rPr lang="en-US" sz="5400" b="1"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3" descr="https://kimi-img.moonshot.cn/pub/slides/slides_tmpl/image/25-09-02-15:09:25-d2r9g99e3tpg8rchv520.jpg"/>
          <p:cNvPicPr>
            <a:picLocks noChangeAspect="1"/>
          </p:cNvPicPr>
          <p:nvPr/>
        </p:nvPicPr>
        <p:blipFill>
          <a:blip r:embed="rId5"/>
          <a:srcRect t="19111" b="19111"/>
          <a:stretch/>
        </p:blipFill>
        <p:spPr>
          <a:xfrm>
            <a:off x="8475345" y="4184650"/>
            <a:ext cx="2757805" cy="1703705"/>
          </a:xfrm>
          <a:prstGeom prst="rect">
            <a:avLst/>
          </a:prstGeom>
        </p:spPr>
      </p:pic>
      <p:sp>
        <p:nvSpPr>
          <p:cNvPr id="10" name="Shape 4"/>
          <p:cNvSpPr/>
          <p:nvPr/>
        </p:nvSpPr>
        <p:spPr>
          <a:xfrm>
            <a:off x="7208414" y="4150112"/>
            <a:ext cx="684530" cy="638765"/>
          </a:xfrm>
          <a:prstGeom prst="rect">
            <a:avLst/>
          </a:prstGeom>
          <a:solidFill>
            <a:srgbClr val="000000">
              <a:alpha val="0"/>
            </a:srgbClr>
          </a:solidFill>
          <a:ln/>
        </p:spPr>
      </p:sp>
      <p:sp>
        <p:nvSpPr>
          <p:cNvPr id="11" name="Text 5"/>
          <p:cNvSpPr/>
          <p:nvPr/>
        </p:nvSpPr>
        <p:spPr>
          <a:xfrm>
            <a:off x="7208414" y="4150112"/>
            <a:ext cx="684530" cy="638765"/>
          </a:xfrm>
          <a:prstGeom prst="rect">
            <a:avLst/>
          </a:prstGeom>
          <a:noFill/>
          <a:ln/>
        </p:spPr>
        <p:txBody>
          <a:bodyPr wrap="square" lIns="0" tIns="0" rIns="0" bIns="0" rtlCol="0" anchor="t"/>
          <a:lstStyle/>
          <a:p>
            <a:pPr algn="just">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pic>
        <p:nvPicPr>
          <p:cNvPr id="12" name="Image 4"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3" name="Text 6"/>
          <p:cNvSpPr/>
          <p:nvPr/>
        </p:nvSpPr>
        <p:spPr>
          <a:xfrm>
            <a:off x="542290" y="867410"/>
            <a:ext cx="10977245"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Key Takeaways &amp; Next Steps</a:t>
            </a:r>
            <a:endParaRPr lang="en-US" sz="1600" dirty="0"/>
          </a:p>
        </p:txBody>
      </p:sp>
      <p:pic>
        <p:nvPicPr>
          <p:cNvPr id="14" name="Image 5"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sp>
        <p:nvSpPr>
          <p:cNvPr id="15" name="Text 7"/>
          <p:cNvSpPr/>
          <p:nvPr/>
        </p:nvSpPr>
        <p:spPr>
          <a:xfrm>
            <a:off x="4313555" y="2059940"/>
            <a:ext cx="597217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AI's Role in Research Writing</a:t>
            </a:r>
            <a:endParaRPr lang="en-US" sz="1600" dirty="0"/>
          </a:p>
        </p:txBody>
      </p:sp>
      <p:sp>
        <p:nvSpPr>
          <p:cNvPr id="16" name="Text 8"/>
          <p:cNvSpPr/>
          <p:nvPr/>
        </p:nvSpPr>
        <p:spPr>
          <a:xfrm>
            <a:off x="4261493" y="2381051"/>
            <a:ext cx="6678322"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excels at summarizing, structuring, drafting, citing, and proofreading but demands human oversight for critical analysis, originality, and ethics. This balance maximizes efficiency and maintains the quality of research.</a:t>
            </a:r>
            <a:endParaRPr lang="en-US" sz="1600" dirty="0"/>
          </a:p>
        </p:txBody>
      </p:sp>
      <p:sp>
        <p:nvSpPr>
          <p:cNvPr id="17" name="Text 9"/>
          <p:cNvSpPr/>
          <p:nvPr/>
        </p:nvSpPr>
        <p:spPr>
          <a:xfrm>
            <a:off x="1293495" y="4352290"/>
            <a:ext cx="5706110"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Applying AI in Upcoming Projects</a:t>
            </a:r>
            <a:endParaRPr lang="en-US" sz="1600" dirty="0"/>
          </a:p>
        </p:txBody>
      </p:sp>
      <p:sp>
        <p:nvSpPr>
          <p:cNvPr id="18" name="Text 10"/>
          <p:cNvSpPr/>
          <p:nvPr/>
        </p:nvSpPr>
        <p:spPr>
          <a:xfrm>
            <a:off x="1217295" y="4697095"/>
            <a:ext cx="6678295"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Researchers should select one upcoming paper and apply the demonstrated workflow this week. Iterate gradually for faster publication cycles and continuous improvement.</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6-d2r9g9he3tpg8rchv530.jpeg"/>
          <p:cNvPicPr>
            <a:picLocks noChangeAspect="1"/>
          </p:cNvPicPr>
          <p:nvPr/>
        </p:nvPicPr>
        <p:blipFill>
          <a:blip r:embed="rId3"/>
          <a:stretch>
            <a:fillRect/>
          </a:stretch>
        </p:blipFill>
        <p:spPr>
          <a:xfrm>
            <a:off x="9704228" y="3450590"/>
            <a:ext cx="1774090" cy="2316681"/>
          </a:xfrm>
          <a:prstGeom prst="rect">
            <a:avLst/>
          </a:prstGeom>
        </p:spPr>
      </p:pic>
      <p:sp>
        <p:nvSpPr>
          <p:cNvPr id="3" name="Shape 0"/>
          <p:cNvSpPr/>
          <p:nvPr/>
        </p:nvSpPr>
        <p:spPr>
          <a:xfrm flipH="1">
            <a:off x="11451321" y="672670"/>
            <a:ext cx="77797" cy="72000"/>
          </a:xfrm>
          <a:prstGeom prst="ellipse">
            <a:avLst/>
          </a:prstGeom>
          <a:solidFill>
            <a:srgbClr val="FFFFFF"/>
          </a:solidFill>
          <a:ln/>
        </p:spPr>
      </p:sp>
      <p:sp>
        <p:nvSpPr>
          <p:cNvPr id="4" name="Text 1"/>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flipH="1">
            <a:off x="11319983" y="673749"/>
            <a:ext cx="77797" cy="72000"/>
          </a:xfrm>
          <a:prstGeom prst="ellipse">
            <a:avLst/>
          </a:prstGeom>
          <a:solidFill>
            <a:srgbClr val="FFFFFF">
              <a:alpha val="56471"/>
            </a:srgbClr>
          </a:solidFill>
          <a:ln/>
        </p:spPr>
      </p:sp>
      <p:sp>
        <p:nvSpPr>
          <p:cNvPr id="6" name="Text 3"/>
          <p:cNvSpPr/>
          <p:nvPr/>
        </p:nvSpPr>
        <p:spPr>
          <a:xfrm>
            <a:off x="11319983" y="673749"/>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flipH="1">
            <a:off x="11192132" y="672670"/>
            <a:ext cx="77797" cy="72000"/>
          </a:xfrm>
          <a:prstGeom prst="ellipse">
            <a:avLst/>
          </a:prstGeom>
          <a:solidFill>
            <a:srgbClr val="FFFFFF"/>
          </a:solidFill>
          <a:ln/>
        </p:spPr>
      </p:sp>
      <p:sp>
        <p:nvSpPr>
          <p:cNvPr id="8" name="Text 5"/>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flipH="1">
            <a:off x="11061118" y="672670"/>
            <a:ext cx="77797" cy="72000"/>
          </a:xfrm>
          <a:prstGeom prst="ellipse">
            <a:avLst/>
          </a:prstGeom>
          <a:solidFill>
            <a:srgbClr val="FFFFFF">
              <a:alpha val="56471"/>
            </a:srgbClr>
          </a:solidFill>
          <a:ln/>
        </p:spPr>
      </p:sp>
      <p:sp>
        <p:nvSpPr>
          <p:cNvPr id="10" name="Text 7"/>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9-02-15:09:27-d2r9g9pe3tpg8rchv54g.png"/>
          <p:cNvPicPr>
            <a:picLocks noChangeAspect="1"/>
          </p:cNvPicPr>
          <p:nvPr/>
        </p:nvPicPr>
        <p:blipFill>
          <a:blip r:embed="rId4"/>
          <a:srcRect l="10185" t="13690" r="23875"/>
          <a:stretch/>
        </p:blipFill>
        <p:spPr>
          <a:xfrm>
            <a:off x="9595395" y="3330575"/>
            <a:ext cx="1767840" cy="2313940"/>
          </a:xfrm>
          <a:prstGeom prst="rect">
            <a:avLst/>
          </a:prstGeom>
        </p:spPr>
      </p:pic>
      <p:pic>
        <p:nvPicPr>
          <p:cNvPr id="12" name="Image 2" descr="https://kimi-img.moonshot.cn/pub/slides/slides_tmpl/image/25-09-02-15:09:53-d2r9gg9e3tpg8rchv5o0.jpg"/>
          <p:cNvPicPr>
            <a:picLocks noChangeAspect="1"/>
          </p:cNvPicPr>
          <p:nvPr/>
        </p:nvPicPr>
        <p:blipFill>
          <a:blip r:embed="rId5"/>
          <a:srcRect l="20775" r="20775"/>
          <a:stretch/>
        </p:blipFill>
        <p:spPr>
          <a:xfrm>
            <a:off x="809402" y="1588447"/>
            <a:ext cx="4458831" cy="4582500"/>
          </a:xfrm>
          <a:prstGeom prst="rect">
            <a:avLst/>
          </a:prstGeom>
        </p:spPr>
      </p:pic>
      <p:pic>
        <p:nvPicPr>
          <p:cNvPr id="13" name="Image 3" descr="https://kimi-img.moonshot.cn/pub/slides/slides_tmpl/image/25-09-02-15:09:08-d2r9g51e3tpg8rchv500.png"/>
          <p:cNvPicPr>
            <a:picLocks noChangeAspect="1"/>
          </p:cNvPicPr>
          <p:nvPr/>
        </p:nvPicPr>
        <p:blipFill>
          <a:blip r:embed="rId6"/>
          <a:stretch>
            <a:fillRect/>
          </a:stretch>
        </p:blipFill>
        <p:spPr>
          <a:xfrm rot="16680000">
            <a:off x="625943" y="-292917"/>
            <a:ext cx="410596" cy="1637554"/>
          </a:xfrm>
          <a:prstGeom prst="rect">
            <a:avLst/>
          </a:prstGeom>
        </p:spPr>
      </p:pic>
      <p:sp>
        <p:nvSpPr>
          <p:cNvPr id="14" name="Text 8"/>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Cheat Sheet &amp; Tool Links</a:t>
            </a:r>
            <a:endParaRPr lang="en-US" sz="1600" dirty="0"/>
          </a:p>
        </p:txBody>
      </p:sp>
      <p:pic>
        <p:nvPicPr>
          <p:cNvPr id="15" name="Image 4" descr="https://kimi-img.moonshot.cn/pub/slides/slides_tmpl/image/25-09-02-15:09:07-d2r9g4pe3tpg8rchv4qg.jpeg"/>
          <p:cNvPicPr>
            <a:picLocks noChangeAspect="1"/>
          </p:cNvPicPr>
          <p:nvPr/>
        </p:nvPicPr>
        <p:blipFill>
          <a:blip r:embed="rId7"/>
          <a:stretch>
            <a:fillRect/>
          </a:stretch>
        </p:blipFill>
        <p:spPr>
          <a:xfrm>
            <a:off x="6071086" y="-12257"/>
            <a:ext cx="6120914" cy="377985"/>
          </a:xfrm>
          <a:prstGeom prst="rect">
            <a:avLst/>
          </a:prstGeom>
        </p:spPr>
      </p:pic>
      <p:pic>
        <p:nvPicPr>
          <p:cNvPr id="16" name="Image 5" descr="https://kimi-img.moonshot.cn/pub/slides/slides_tmpl/image/25-09-02-15:09:27-d2r9g9pe3tpg8rchv53g.png"/>
          <p:cNvPicPr>
            <a:picLocks noChangeAspect="1"/>
          </p:cNvPicPr>
          <p:nvPr/>
        </p:nvPicPr>
        <p:blipFill>
          <a:blip r:embed="rId8"/>
          <a:stretch>
            <a:fillRect/>
          </a:stretch>
        </p:blipFill>
        <p:spPr>
          <a:xfrm>
            <a:off x="10330815" y="1415415"/>
            <a:ext cx="1032510" cy="1364615"/>
          </a:xfrm>
          <a:prstGeom prst="rect">
            <a:avLst/>
          </a:prstGeom>
        </p:spPr>
      </p:pic>
      <p:sp>
        <p:nvSpPr>
          <p:cNvPr id="17" name="Text 9"/>
          <p:cNvSpPr/>
          <p:nvPr/>
        </p:nvSpPr>
        <p:spPr>
          <a:xfrm>
            <a:off x="5532120" y="3330575"/>
            <a:ext cx="3889375" cy="306784"/>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Quick Reference for AI Tools</a:t>
            </a:r>
            <a:endParaRPr lang="en-US" sz="1600" dirty="0"/>
          </a:p>
        </p:txBody>
      </p:sp>
      <p:sp>
        <p:nvSpPr>
          <p:cNvPr id="18" name="Text 10"/>
          <p:cNvSpPr/>
          <p:nvPr/>
        </p:nvSpPr>
        <p:spPr>
          <a:xfrm>
            <a:off x="5445760" y="3637915"/>
            <a:ext cx="3889375" cy="192008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Display a one-page table listing AI strengths per writing stage, recommended tools, quick prompt examples, and links to style guides and integrity policies. This cheat sheet provides a quick reference for continuous, ethical, and efficient academic writing.</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177"/>
        </a:solidFill>
        <a:effectLst/>
      </p:bgPr>
    </p:bg>
    <p:spTree>
      <p:nvGrpSpPr>
        <p:cNvPr id="1" name=""/>
        <p:cNvGrpSpPr/>
        <p:nvPr/>
      </p:nvGrpSpPr>
      <p:grpSpPr>
        <a:xfrm>
          <a:off x="0" y="0"/>
          <a:ext cx="0" cy="0"/>
          <a:chOff x="0" y="0"/>
          <a:chExt cx="0" cy="0"/>
        </a:xfrm>
      </p:grpSpPr>
      <p:sp>
        <p:nvSpPr>
          <p:cNvPr id="2" name="Text 0"/>
          <p:cNvSpPr/>
          <p:nvPr/>
        </p:nvSpPr>
        <p:spPr>
          <a:xfrm>
            <a:off x="654685" y="2225040"/>
            <a:ext cx="4871085" cy="837009"/>
          </a:xfrm>
          <a:prstGeom prst="rect">
            <a:avLst/>
          </a:prstGeom>
          <a:noFill/>
          <a:ln/>
        </p:spPr>
        <p:txBody>
          <a:bodyPr wrap="square" lIns="99695" tIns="49784" rIns="99695" bIns="49784" rtlCol="0" anchor="t">
            <a:spAutoFit/>
          </a:bodyPr>
          <a:lstStyle/>
          <a:p>
            <a:pPr>
              <a:lnSpc>
                <a:spcPct val="100000"/>
              </a:lnSpc>
            </a:pPr>
            <a:r>
              <a:rPr lang="en-US" sz="5400" b="1" dirty="0">
                <a:solidFill>
                  <a:srgbClr val="0D0D0D"/>
                </a:solidFill>
                <a:latin typeface="MiSans" pitchFamily="34" charset="0"/>
                <a:ea typeface="MiSans" pitchFamily="34" charset="-122"/>
                <a:cs typeface="MiSans" pitchFamily="34" charset="-120"/>
              </a:rPr>
              <a:t>THANK YOU</a:t>
            </a:r>
            <a:endParaRPr lang="en-US" sz="1600" dirty="0"/>
          </a:p>
        </p:txBody>
      </p:sp>
      <p:pic>
        <p:nvPicPr>
          <p:cNvPr id="3" name="Image 0" descr="https://kimi-img.moonshot.cn/pub/slides/slides_tmpl/image/25-09-02-15:09:07-d2r9g4pe3tpg8rchv4og.png"/>
          <p:cNvPicPr>
            <a:picLocks noChangeAspect="1"/>
          </p:cNvPicPr>
          <p:nvPr/>
        </p:nvPicPr>
        <p:blipFill>
          <a:blip r:embed="rId3"/>
          <a:srcRect l="62" r="62"/>
          <a:stretch/>
        </p:blipFill>
        <p:spPr>
          <a:xfrm>
            <a:off x="831215" y="4104640"/>
            <a:ext cx="2379980" cy="513715"/>
          </a:xfrm>
          <a:prstGeom prst="rect">
            <a:avLst/>
          </a:prstGeom>
        </p:spPr>
      </p:pic>
      <p:sp>
        <p:nvSpPr>
          <p:cNvPr id="4" name="Text 1"/>
          <p:cNvSpPr/>
          <p:nvPr/>
        </p:nvSpPr>
        <p:spPr>
          <a:xfrm>
            <a:off x="831215" y="4192905"/>
            <a:ext cx="2379980" cy="338554"/>
          </a:xfrm>
          <a:prstGeom prst="rect">
            <a:avLst/>
          </a:prstGeom>
          <a:noFill/>
          <a:ln/>
        </p:spPr>
        <p:txBody>
          <a:bodyPr wrap="square" lIns="91440" tIns="45720" rIns="91440" bIns="45720" rtlCol="0" anchor="t">
            <a:spAutoFit/>
          </a:bodyPr>
          <a:lstStyle/>
          <a:p>
            <a:pPr algn="ctr">
              <a:lnSpc>
                <a:spcPct val="100000"/>
              </a:lnSpc>
            </a:pPr>
            <a:r>
              <a:rPr lang="en-US" sz="1600">
                <a:solidFill>
                  <a:srgbClr val="000000"/>
                </a:solidFill>
                <a:latin typeface="MiSans" pitchFamily="34" charset="0"/>
                <a:ea typeface="MiSans" pitchFamily="34" charset="-122"/>
                <a:cs typeface="MiSans" pitchFamily="34" charset="-120"/>
              </a:rPr>
              <a:t>Sean Wong</a:t>
            </a:r>
            <a:endParaRPr lang="en-US" sz="1600" dirty="0"/>
          </a:p>
        </p:txBody>
      </p:sp>
      <p:pic>
        <p:nvPicPr>
          <p:cNvPr id="5" name="Image 1" descr="https://kimi-img.moonshot.cn/pub/slides/slides_tmpl/image/25-09-02-15:09:07-d2r9g4pe3tpg8rchv4og.png"/>
          <p:cNvPicPr>
            <a:picLocks noChangeAspect="1"/>
          </p:cNvPicPr>
          <p:nvPr/>
        </p:nvPicPr>
        <p:blipFill>
          <a:blip r:embed="rId3"/>
          <a:srcRect l="62" r="62"/>
          <a:stretch/>
        </p:blipFill>
        <p:spPr>
          <a:xfrm>
            <a:off x="3642995" y="4104640"/>
            <a:ext cx="2379980" cy="513715"/>
          </a:xfrm>
          <a:prstGeom prst="rect">
            <a:avLst/>
          </a:prstGeom>
        </p:spPr>
      </p:pic>
      <p:sp>
        <p:nvSpPr>
          <p:cNvPr id="6" name="Text 2"/>
          <p:cNvSpPr/>
          <p:nvPr/>
        </p:nvSpPr>
        <p:spPr>
          <a:xfrm>
            <a:off x="3642995" y="4192905"/>
            <a:ext cx="2379980" cy="245467"/>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pic>
        <p:nvPicPr>
          <p:cNvPr id="7" name="Image 2" descr="https://kimi-img.moonshot.cn/pub/slides/slides_tmpl/image/25-09-02-15:09:43-d2r9gdpe3tpg8rchv5lg.png"/>
          <p:cNvPicPr>
            <a:picLocks noChangeAspect="1"/>
          </p:cNvPicPr>
          <p:nvPr/>
        </p:nvPicPr>
        <p:blipFill>
          <a:blip r:embed="rId4"/>
          <a:stretch>
            <a:fillRect/>
          </a:stretch>
        </p:blipFill>
        <p:spPr>
          <a:xfrm>
            <a:off x="752475" y="663575"/>
            <a:ext cx="545465" cy="523240"/>
          </a:xfrm>
          <a:prstGeom prst="rect">
            <a:avLst/>
          </a:prstGeom>
        </p:spPr>
      </p:pic>
      <p:pic>
        <p:nvPicPr>
          <p:cNvPr id="8" name="Image 3" descr="https://kimi-img.moonshot.cn/pub/slides/slides_tmpl/image/25-09-02-15:09:07-d2r9g4pe3tpg8rchv4p0.png"/>
          <p:cNvPicPr>
            <a:picLocks noChangeAspect="1"/>
          </p:cNvPicPr>
          <p:nvPr/>
        </p:nvPicPr>
        <p:blipFill>
          <a:blip r:embed="rId5"/>
          <a:stretch>
            <a:fillRect/>
          </a:stretch>
        </p:blipFill>
        <p:spPr>
          <a:xfrm>
            <a:off x="1593850" y="743585"/>
            <a:ext cx="10047605" cy="94615"/>
          </a:xfrm>
          <a:prstGeom prst="rect">
            <a:avLst/>
          </a:prstGeom>
        </p:spPr>
      </p:pic>
      <p:pic>
        <p:nvPicPr>
          <p:cNvPr id="9" name="Image 4" descr="https://kimi-img.moonshot.cn/pub/slides/slides_tmpl/image/25-09-02-15:09:43-d2r9gdpe3tpg8rchv5mg.png"/>
          <p:cNvPicPr>
            <a:picLocks noChangeAspect="1"/>
          </p:cNvPicPr>
          <p:nvPr/>
        </p:nvPicPr>
        <p:blipFill>
          <a:blip r:embed="rId6"/>
          <a:stretch>
            <a:fillRect/>
          </a:stretch>
        </p:blipFill>
        <p:spPr>
          <a:xfrm>
            <a:off x="6022975" y="941705"/>
            <a:ext cx="5454015" cy="5341620"/>
          </a:xfrm>
          <a:prstGeom prst="rect">
            <a:avLst/>
          </a:prstGeom>
        </p:spPr>
      </p:pic>
      <p:pic>
        <p:nvPicPr>
          <p:cNvPr id="10" name="Image 5" descr="https://kimi-img.moonshot.cn/pub/slides/slides_tmpl/image/25-09-02-15:09:43-d2r9gdpe3tpg8rchv5lg.png"/>
          <p:cNvPicPr>
            <a:picLocks noChangeAspect="1"/>
          </p:cNvPicPr>
          <p:nvPr/>
        </p:nvPicPr>
        <p:blipFill>
          <a:blip r:embed="rId4"/>
          <a:stretch>
            <a:fillRect/>
          </a:stretch>
        </p:blipFill>
        <p:spPr>
          <a:xfrm>
            <a:off x="11347450" y="5785485"/>
            <a:ext cx="496570" cy="477520"/>
          </a:xfrm>
          <a:prstGeom prst="rect">
            <a:avLst/>
          </a:prstGeom>
        </p:spPr>
      </p:pic>
      <p:pic>
        <p:nvPicPr>
          <p:cNvPr id="11" name="Image 6" descr="https://kimi-img.moonshot.cn/pub/slides/slides_tmpl/image/25-09-02-15:09:07-d2r9g4pe3tpg8rchv4rg.jpg"/>
          <p:cNvPicPr>
            <a:picLocks noChangeAspect="1"/>
          </p:cNvPicPr>
          <p:nvPr/>
        </p:nvPicPr>
        <p:blipFill>
          <a:blip r:embed="rId7"/>
          <a:srcRect t="30065" b="30065"/>
          <a:stretch/>
        </p:blipFill>
        <p:spPr>
          <a:xfrm>
            <a:off x="0" y="6343015"/>
            <a:ext cx="12192000" cy="514985"/>
          </a:xfrm>
          <a:prstGeom prst="rect">
            <a:avLst/>
          </a:prstGeom>
        </p:spPr>
      </p:pic>
      <p:pic>
        <p:nvPicPr>
          <p:cNvPr id="12" name="Image 7" descr="https://kimi-img.moonshot.cn/pub/slides/slides_tmpl/image/25-09-02-15:09:07-d2r9g4pe3tpg8rchv4s0.png"/>
          <p:cNvPicPr>
            <a:picLocks noChangeAspect="1"/>
          </p:cNvPicPr>
          <p:nvPr/>
        </p:nvPicPr>
        <p:blipFill>
          <a:blip r:embed="rId8"/>
          <a:stretch>
            <a:fillRect/>
          </a:stretch>
        </p:blipFill>
        <p:spPr>
          <a:xfrm>
            <a:off x="752475" y="5655310"/>
            <a:ext cx="1682750" cy="628015"/>
          </a:xfrm>
          <a:prstGeom prst="rect">
            <a:avLst/>
          </a:prstGeom>
        </p:spPr>
      </p:pic>
      <p:pic>
        <p:nvPicPr>
          <p:cNvPr id="13" name="Image 8" descr="https://kimi-img.moonshot.cn/pub/slides/slides_tmpl/image/25-09-02-15:09:07-d2r9g4pe3tpg8rchv4p0.png"/>
          <p:cNvPicPr>
            <a:picLocks noChangeAspect="1"/>
          </p:cNvPicPr>
          <p:nvPr/>
        </p:nvPicPr>
        <p:blipFill>
          <a:blip r:embed="rId5"/>
          <a:stretch>
            <a:fillRect/>
          </a:stretch>
        </p:blipFill>
        <p:spPr>
          <a:xfrm>
            <a:off x="2435225" y="6012815"/>
            <a:ext cx="613156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25-d2r9g99e3tpg8rchv520.jpg"/>
          <p:cNvPicPr>
            <a:picLocks noChangeAspect="1"/>
          </p:cNvPicPr>
          <p:nvPr/>
        </p:nvPicPr>
        <p:blipFill>
          <a:blip r:embed="rId3"/>
          <a:srcRect l="11713" t="10621" r="11713"/>
          <a:stretch/>
        </p:blipFill>
        <p:spPr>
          <a:xfrm>
            <a:off x="918845" y="1797050"/>
            <a:ext cx="3571875" cy="4168140"/>
          </a:xfrm>
          <a:prstGeom prst="rect">
            <a:avLst/>
          </a:prstGeom>
        </p:spPr>
      </p:pic>
      <p:pic>
        <p:nvPicPr>
          <p:cNvPr id="3" name="Image 1" descr="https://kimi-img.moonshot.cn/pub/slides/slides_tmpl/image/25-09-02-15:09:07-d2r9g4pe3tpg8rchv4r0.png"/>
          <p:cNvPicPr>
            <a:picLocks noChangeAspect="1"/>
          </p:cNvPicPr>
          <p:nvPr/>
        </p:nvPicPr>
        <p:blipFill>
          <a:blip r:embed="rId4"/>
          <a:srcRect t="33" b="33"/>
          <a:stretch/>
        </p:blipFill>
        <p:spPr>
          <a:xfrm>
            <a:off x="7772400" y="1703070"/>
            <a:ext cx="956945" cy="956945"/>
          </a:xfrm>
          <a:prstGeom prst="rect">
            <a:avLst/>
          </a:prstGeom>
        </p:spPr>
      </p:pic>
      <p:pic>
        <p:nvPicPr>
          <p:cNvPr id="4" name="Image 2" descr="https://kimi-img.moonshot.cn/pub/slides/slides_tmpl/image/25-09-02-15:09:07-d2r9g4pe3tpg8rchv4r0.png"/>
          <p:cNvPicPr>
            <a:picLocks noChangeAspect="1"/>
          </p:cNvPicPr>
          <p:nvPr/>
        </p:nvPicPr>
        <p:blipFill>
          <a:blip r:embed="rId4"/>
          <a:srcRect t="33" b="33"/>
          <a:stretch/>
        </p:blipFill>
        <p:spPr>
          <a:xfrm>
            <a:off x="7772400" y="3981450"/>
            <a:ext cx="956945" cy="956945"/>
          </a:xfrm>
          <a:prstGeom prst="rect">
            <a:avLst/>
          </a:prstGeom>
        </p:spPr>
      </p:pic>
      <p:pic>
        <p:nvPicPr>
          <p:cNvPr id="5" name="Image 3" descr="https://kimi-img.moonshot.cn/pub/slides/slides_tmpl/image/25-09-02-15:09:07-d2r9g4pe3tpg8rchv4qg.jpeg"/>
          <p:cNvPicPr>
            <a:picLocks noChangeAspect="1"/>
          </p:cNvPicPr>
          <p:nvPr/>
        </p:nvPicPr>
        <p:blipFill>
          <a:blip r:embed="rId5"/>
          <a:stretch>
            <a:fillRect/>
          </a:stretch>
        </p:blipFill>
        <p:spPr>
          <a:xfrm>
            <a:off x="6071086" y="-12257"/>
            <a:ext cx="6120914" cy="377985"/>
          </a:xfrm>
          <a:prstGeom prst="rect">
            <a:avLst/>
          </a:prstGeom>
        </p:spPr>
      </p:pic>
      <p:pic>
        <p:nvPicPr>
          <p:cNvPr id="6" name="Image 4" descr="https://kimi-img.moonshot.cn/pub/slides/slides_tmpl/image/25-09-02-15:09:07-d2r9g4pe3tpg8rchv4rg.jpg"/>
          <p:cNvPicPr>
            <a:picLocks noChangeAspect="1"/>
          </p:cNvPicPr>
          <p:nvPr/>
        </p:nvPicPr>
        <p:blipFill>
          <a:blip r:embed="rId6"/>
          <a:srcRect t="30065" b="30065"/>
          <a:stretch/>
        </p:blipFill>
        <p:spPr>
          <a:xfrm>
            <a:off x="0" y="6541770"/>
            <a:ext cx="7772400" cy="313055"/>
          </a:xfrm>
          <a:prstGeom prst="rect">
            <a:avLst/>
          </a:prstGeom>
        </p:spPr>
      </p:pic>
      <p:sp>
        <p:nvSpPr>
          <p:cNvPr id="7" name="Text 0"/>
          <p:cNvSpPr/>
          <p:nvPr/>
        </p:nvSpPr>
        <p:spPr>
          <a:xfrm>
            <a:off x="2108836" y="639274"/>
            <a:ext cx="4366260" cy="1021159"/>
          </a:xfrm>
          <a:prstGeom prst="rect">
            <a:avLst/>
          </a:prstGeom>
          <a:noFill/>
          <a:ln/>
        </p:spPr>
        <p:txBody>
          <a:bodyPr wrap="square" lIns="0" tIns="0" rIns="0" bIns="0" rtlCol="0" anchor="t">
            <a:spAutoFit/>
          </a:bodyPr>
          <a:lstStyle/>
          <a:p>
            <a:pPr algn="just">
              <a:lnSpc>
                <a:spcPct val="100000"/>
              </a:lnSpc>
            </a:pPr>
            <a:r>
              <a:rPr lang="en-US" sz="6600" dirty="0">
                <a:solidFill>
                  <a:srgbClr val="000000"/>
                </a:solidFill>
                <a:latin typeface="MiSans" pitchFamily="34" charset="0"/>
                <a:ea typeface="MiSans" pitchFamily="34" charset="-122"/>
                <a:cs typeface="MiSans" pitchFamily="34" charset="-120"/>
              </a:rPr>
              <a:t>Contents</a:t>
            </a:r>
            <a:endParaRPr lang="en-US" sz="1600" dirty="0"/>
          </a:p>
        </p:txBody>
      </p:sp>
      <p:pic>
        <p:nvPicPr>
          <p:cNvPr id="8" name="Image 5" descr="https://kimi-img.moonshot.cn/pub/slides/slides_tmpl/image/25-09-02-15:09:07-d2r9g4pe3tpg8rchv4p0.png"/>
          <p:cNvPicPr>
            <a:picLocks noChangeAspect="1"/>
          </p:cNvPicPr>
          <p:nvPr/>
        </p:nvPicPr>
        <p:blipFill>
          <a:blip r:embed="rId7"/>
          <a:stretch>
            <a:fillRect/>
          </a:stretch>
        </p:blipFill>
        <p:spPr>
          <a:xfrm>
            <a:off x="7080250" y="1127760"/>
            <a:ext cx="4716145" cy="76200"/>
          </a:xfrm>
          <a:prstGeom prst="rect">
            <a:avLst/>
          </a:prstGeom>
        </p:spPr>
      </p:pic>
      <p:pic>
        <p:nvPicPr>
          <p:cNvPr id="9" name="Image 6" descr="https://kimi-img.moonshot.cn/pub/slides/slides_tmpl/image/25-09-02-15:09:07-d2r9g4pe3tpg8rchv4s0.png"/>
          <p:cNvPicPr>
            <a:picLocks noChangeAspect="1"/>
          </p:cNvPicPr>
          <p:nvPr/>
        </p:nvPicPr>
        <p:blipFill>
          <a:blip r:embed="rId8"/>
          <a:stretch>
            <a:fillRect/>
          </a:stretch>
        </p:blipFill>
        <p:spPr>
          <a:xfrm>
            <a:off x="10314940" y="6226810"/>
            <a:ext cx="1682750" cy="628015"/>
          </a:xfrm>
          <a:prstGeom prst="rect">
            <a:avLst/>
          </a:prstGeom>
        </p:spPr>
      </p:pic>
      <p:sp>
        <p:nvSpPr>
          <p:cNvPr id="10" name="Text 1"/>
          <p:cNvSpPr/>
          <p:nvPr/>
        </p:nvSpPr>
        <p:spPr>
          <a:xfrm>
            <a:off x="8005445" y="1966278"/>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5532120" y="2793365"/>
            <a:ext cx="6191885"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Hands-On Lab</a:t>
            </a:r>
            <a:endParaRPr lang="en-US" sz="1600" dirty="0"/>
          </a:p>
        </p:txBody>
      </p:sp>
      <p:sp>
        <p:nvSpPr>
          <p:cNvPr id="12" name="Text 3"/>
          <p:cNvSpPr/>
          <p:nvPr/>
        </p:nvSpPr>
        <p:spPr>
          <a:xfrm>
            <a:off x="8005445" y="4244658"/>
            <a:ext cx="490855" cy="429617"/>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3" name="Text 4"/>
          <p:cNvSpPr/>
          <p:nvPr/>
        </p:nvSpPr>
        <p:spPr>
          <a:xfrm>
            <a:off x="5420995" y="5058410"/>
            <a:ext cx="6238240" cy="306784"/>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Recap &amp; Roadmap</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01</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AI &amp; the Scholar</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r0.png"/>
          <p:cNvPicPr>
            <a:picLocks noChangeAspect="1"/>
          </p:cNvPicPr>
          <p:nvPr/>
        </p:nvPicPr>
        <p:blipFill>
          <a:blip r:embed="rId3"/>
          <a:stretch>
            <a:fillRect/>
          </a:stretch>
        </p:blipFill>
        <p:spPr>
          <a:xfrm>
            <a:off x="684530" y="4385310"/>
            <a:ext cx="2234565" cy="1788795"/>
          </a:xfrm>
          <a:prstGeom prst="rect">
            <a:avLst/>
          </a:prstGeom>
        </p:spPr>
      </p:pic>
      <p:pic>
        <p:nvPicPr>
          <p:cNvPr id="3" name="Image 1" descr="https://kimi-img.moonshot.cn/pub/slides/slides_tmpl/image/25-09-02-15:09:07-d2r9g4pe3tpg8rchv4ug.png"/>
          <p:cNvPicPr>
            <a:picLocks noChangeAspect="1"/>
          </p:cNvPicPr>
          <p:nvPr/>
        </p:nvPicPr>
        <p:blipFill>
          <a:blip r:embed="rId4"/>
          <a:srcRect l="-4774" t="-14610" r="-3358" b="-10349"/>
          <a:stretch/>
        </p:blipFill>
        <p:spPr>
          <a:xfrm>
            <a:off x="2798445" y="4324350"/>
            <a:ext cx="8736965" cy="1838325"/>
          </a:xfrm>
          <a:prstGeom prst="rect">
            <a:avLst/>
          </a:prstGeom>
        </p:spPr>
      </p:pic>
      <p:pic>
        <p:nvPicPr>
          <p:cNvPr id="4" name="Image 2" descr="https://kimi-img.moonshot.cn/pub/slides/slides_tmpl/image/25-09-02-15:09:07-d2r9g4pe3tpg8rchv4r0.png"/>
          <p:cNvPicPr>
            <a:picLocks noChangeAspect="1"/>
          </p:cNvPicPr>
          <p:nvPr/>
        </p:nvPicPr>
        <p:blipFill>
          <a:blip r:embed="rId3"/>
          <a:stretch>
            <a:fillRect/>
          </a:stretch>
        </p:blipFill>
        <p:spPr>
          <a:xfrm>
            <a:off x="684530" y="2003425"/>
            <a:ext cx="2234565" cy="1788795"/>
          </a:xfrm>
          <a:prstGeom prst="rect">
            <a:avLst/>
          </a:prstGeom>
        </p:spPr>
      </p:pic>
      <p:pic>
        <p:nvPicPr>
          <p:cNvPr id="5" name="Image 3" descr="https://kimi-img.moonshot.cn/pub/slides/slides_tmpl/image/25-09-02-15:09:07-d2r9g4pe3tpg8rchv4ug.png"/>
          <p:cNvPicPr>
            <a:picLocks noChangeAspect="1"/>
          </p:cNvPicPr>
          <p:nvPr/>
        </p:nvPicPr>
        <p:blipFill>
          <a:blip r:embed="rId4"/>
          <a:srcRect l="-4774" t="-14610" r="-3358" b="-10349"/>
          <a:stretch/>
        </p:blipFill>
        <p:spPr>
          <a:xfrm>
            <a:off x="2798445" y="2010410"/>
            <a:ext cx="8736965" cy="1838325"/>
          </a:xfrm>
          <a:prstGeom prst="rect">
            <a:avLst/>
          </a:prstGeom>
        </p:spPr>
      </p:pic>
      <p:pic>
        <p:nvPicPr>
          <p:cNvPr id="6" name="Image 4"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7" name="Text 0"/>
          <p:cNvSpPr/>
          <p:nvPr/>
        </p:nvSpPr>
        <p:spPr>
          <a:xfrm>
            <a:off x="684530" y="901700"/>
            <a:ext cx="1071816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Why AI Disrupts Paper Writing</a:t>
            </a:r>
            <a:endParaRPr lang="en-US" sz="1600" dirty="0"/>
          </a:p>
        </p:txBody>
      </p:sp>
      <p:pic>
        <p:nvPicPr>
          <p:cNvPr id="8" name="Image 5" descr="https://kimi-img.moonshot.cn/pub/slides/slides_tmpl/image/25-09-02-15:09:07-d2r9g4pe3tpg8rchv4p0.png"/>
          <p:cNvPicPr>
            <a:picLocks noChangeAspect="1"/>
          </p:cNvPicPr>
          <p:nvPr/>
        </p:nvPicPr>
        <p:blipFill>
          <a:blip r:embed="rId6"/>
          <a:stretch>
            <a:fillRect/>
          </a:stretch>
        </p:blipFill>
        <p:spPr>
          <a:xfrm>
            <a:off x="807720" y="4020185"/>
            <a:ext cx="10727690" cy="76200"/>
          </a:xfrm>
          <a:prstGeom prst="rect">
            <a:avLst/>
          </a:prstGeom>
        </p:spPr>
      </p:pic>
      <p:sp>
        <p:nvSpPr>
          <p:cNvPr id="9" name="Shape 1"/>
          <p:cNvSpPr/>
          <p:nvPr/>
        </p:nvSpPr>
        <p:spPr>
          <a:xfrm>
            <a:off x="1459548" y="2178184"/>
            <a:ext cx="684530" cy="638765"/>
          </a:xfrm>
          <a:prstGeom prst="rect">
            <a:avLst/>
          </a:prstGeom>
          <a:solidFill>
            <a:srgbClr val="000000">
              <a:alpha val="0"/>
            </a:srgbClr>
          </a:solidFill>
          <a:ln/>
        </p:spPr>
      </p:sp>
      <p:sp>
        <p:nvSpPr>
          <p:cNvPr id="10" name="Text 2"/>
          <p:cNvSpPr/>
          <p:nvPr/>
        </p:nvSpPr>
        <p:spPr>
          <a:xfrm>
            <a:off x="1459548" y="2178184"/>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01</a:t>
            </a:r>
            <a:endParaRPr lang="en-US" sz="1600" dirty="0"/>
          </a:p>
        </p:txBody>
      </p:sp>
      <p:sp>
        <p:nvSpPr>
          <p:cNvPr id="11" name="Text 3"/>
          <p:cNvSpPr/>
          <p:nvPr/>
        </p:nvSpPr>
        <p:spPr>
          <a:xfrm>
            <a:off x="928106" y="2816949"/>
            <a:ext cx="1747413" cy="911225"/>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Accelerating the Writing Process</a:t>
            </a:r>
            <a:endParaRPr lang="en-US" sz="1600" dirty="0"/>
          </a:p>
        </p:txBody>
      </p:sp>
      <p:sp>
        <p:nvSpPr>
          <p:cNvPr id="12" name="Text 4"/>
          <p:cNvSpPr/>
          <p:nvPr/>
        </p:nvSpPr>
        <p:spPr>
          <a:xfrm>
            <a:off x="3524989" y="2355160"/>
            <a:ext cx="7188127"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streamlines literature discovery, outlining, drafting, citation, and proofreading cycles, allowing researchers to reclaim weeks for original analysis and argument design. This accelerates the overall writing process, making it more efficient.</a:t>
            </a:r>
            <a:endParaRPr lang="en-US" sz="1600" dirty="0"/>
          </a:p>
        </p:txBody>
      </p:sp>
      <p:sp>
        <p:nvSpPr>
          <p:cNvPr id="13" name="Shape 5"/>
          <p:cNvSpPr/>
          <p:nvPr/>
        </p:nvSpPr>
        <p:spPr>
          <a:xfrm>
            <a:off x="1507554" y="4547965"/>
            <a:ext cx="684530" cy="638765"/>
          </a:xfrm>
          <a:prstGeom prst="rect">
            <a:avLst/>
          </a:prstGeom>
          <a:solidFill>
            <a:srgbClr val="000000">
              <a:alpha val="0"/>
            </a:srgbClr>
          </a:solidFill>
          <a:ln/>
        </p:spPr>
      </p:sp>
      <p:sp>
        <p:nvSpPr>
          <p:cNvPr id="14" name="Text 6"/>
          <p:cNvSpPr/>
          <p:nvPr/>
        </p:nvSpPr>
        <p:spPr>
          <a:xfrm>
            <a:off x="1507554" y="4547965"/>
            <a:ext cx="684530" cy="638765"/>
          </a:xfrm>
          <a:prstGeom prst="rect">
            <a:avLst/>
          </a:prstGeom>
          <a:noFill/>
          <a:ln/>
        </p:spPr>
        <p:txBody>
          <a:bodyPr wrap="square" lIns="0" tIns="0" rIns="0" bIns="0" rtlCol="0" anchor="t"/>
          <a:lstStyle/>
          <a:p>
            <a:pPr algn="ctr">
              <a:lnSpc>
                <a:spcPct val="110000"/>
              </a:lnSpc>
            </a:pPr>
            <a:r>
              <a:rPr lang="en-US" sz="4000" dirty="0">
                <a:solidFill>
                  <a:srgbClr val="B87FFF"/>
                </a:solidFill>
                <a:latin typeface="MiSans" pitchFamily="34" charset="0"/>
                <a:ea typeface="MiSans" pitchFamily="34" charset="-122"/>
                <a:cs typeface="MiSans" pitchFamily="34" charset="-120"/>
              </a:rPr>
              <a:t>02</a:t>
            </a:r>
            <a:endParaRPr lang="en-US" sz="1600" dirty="0"/>
          </a:p>
        </p:txBody>
      </p:sp>
      <p:sp>
        <p:nvSpPr>
          <p:cNvPr id="15" name="Text 7"/>
          <p:cNvSpPr/>
          <p:nvPr/>
        </p:nvSpPr>
        <p:spPr>
          <a:xfrm>
            <a:off x="927954" y="5186730"/>
            <a:ext cx="1747413" cy="911225"/>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Boosting Clarity and Structure</a:t>
            </a:r>
            <a:endParaRPr lang="en-US" sz="1600" dirty="0"/>
          </a:p>
        </p:txBody>
      </p:sp>
      <p:sp>
        <p:nvSpPr>
          <p:cNvPr id="16" name="Text 8"/>
          <p:cNvSpPr/>
          <p:nvPr/>
        </p:nvSpPr>
        <p:spPr>
          <a:xfrm>
            <a:off x="3524989" y="4667791"/>
            <a:ext cx="7188127"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tools enhance the clarity, structure, and submission speed of research papers without compromising integrity. They ensure that the final manuscript meets high academic standards, making the writing process smoother.</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tg.png"/>
          <p:cNvPicPr>
            <a:picLocks noChangeAspect="1"/>
          </p:cNvPicPr>
          <p:nvPr/>
        </p:nvPicPr>
        <p:blipFill>
          <a:blip r:embed="rId3"/>
          <a:stretch>
            <a:fillRect/>
          </a:stretch>
        </p:blipFill>
        <p:spPr>
          <a:xfrm rot="5400000">
            <a:off x="1644650" y="537845"/>
            <a:ext cx="4555490" cy="6759575"/>
          </a:xfrm>
          <a:prstGeom prst="rect">
            <a:avLst/>
          </a:prstGeom>
        </p:spPr>
      </p:pic>
      <p:sp>
        <p:nvSpPr>
          <p:cNvPr id="3" name="Text 0"/>
          <p:cNvSpPr/>
          <p:nvPr/>
        </p:nvSpPr>
        <p:spPr>
          <a:xfrm>
            <a:off x="542290" y="789305"/>
            <a:ext cx="1024255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Tasks AI Handles Best</a:t>
            </a:r>
            <a:endParaRPr lang="en-US" sz="1600" dirty="0"/>
          </a:p>
        </p:txBody>
      </p:sp>
      <p:pic>
        <p:nvPicPr>
          <p:cNvPr id="4" name="Image 1" descr="https://kimi-img.moonshot.cn/pub/slides/slides_tmpl/image/25-09-02-15:09:08-d2r9g51e3tpg8rchv500.png"/>
          <p:cNvPicPr>
            <a:picLocks noChangeAspect="1"/>
          </p:cNvPicPr>
          <p:nvPr/>
        </p:nvPicPr>
        <p:blipFill>
          <a:blip r:embed="rId4"/>
          <a:stretch>
            <a:fillRect/>
          </a:stretch>
        </p:blipFill>
        <p:spPr>
          <a:xfrm rot="16680000">
            <a:off x="625943" y="-292917"/>
            <a:ext cx="410596" cy="1637554"/>
          </a:xfrm>
          <a:prstGeom prst="rect">
            <a:avLst/>
          </a:prstGeom>
        </p:spPr>
      </p:pic>
      <p:pic>
        <p:nvPicPr>
          <p:cNvPr id="5" name="Image 2" descr="https://kimi-img.moonshot.cn/pub/slides/slides_tmpl/image/25-09-02-15:09:26-d2r9g9he3tpg8rchv52g.jpg"/>
          <p:cNvPicPr>
            <a:picLocks noChangeAspect="1"/>
          </p:cNvPicPr>
          <p:nvPr/>
        </p:nvPicPr>
        <p:blipFill>
          <a:blip r:embed="rId5"/>
          <a:srcRect t="7084" b="7084"/>
          <a:stretch/>
        </p:blipFill>
        <p:spPr>
          <a:xfrm>
            <a:off x="7803710" y="4216954"/>
            <a:ext cx="3616245" cy="2069275"/>
          </a:xfrm>
          <a:prstGeom prst="rect">
            <a:avLst/>
          </a:prstGeom>
        </p:spPr>
      </p:pic>
      <p:pic>
        <p:nvPicPr>
          <p:cNvPr id="6" name="Image 3" descr="https://kimi-img.moonshot.cn/pub/slides/slides_tmpl/image/25-09-02-15:09:07-d2r9g4pe3tpg8rchv4p0.png"/>
          <p:cNvPicPr>
            <a:picLocks noChangeAspect="1"/>
          </p:cNvPicPr>
          <p:nvPr/>
        </p:nvPicPr>
        <p:blipFill>
          <a:blip r:embed="rId6">
            <a:alphaModFix amt="38000"/>
          </a:blip>
          <a:stretch>
            <a:fillRect/>
          </a:stretch>
        </p:blipFill>
        <p:spPr>
          <a:xfrm rot="5400000" flipV="1">
            <a:off x="2130425" y="3844290"/>
            <a:ext cx="3693160" cy="114300"/>
          </a:xfrm>
          <a:prstGeom prst="rect">
            <a:avLst/>
          </a:prstGeom>
        </p:spPr>
      </p:pic>
      <p:pic>
        <p:nvPicPr>
          <p:cNvPr id="7" name="Image 4" descr="https://kimi-img.moonshot.cn/pub/slides/slides_tmpl/image/25-09-02-15:09:07-d2r9g4pe3tpg8rchv4rg.jpg"/>
          <p:cNvPicPr>
            <a:picLocks noChangeAspect="1"/>
          </p:cNvPicPr>
          <p:nvPr/>
        </p:nvPicPr>
        <p:blipFill>
          <a:blip r:embed="rId7"/>
          <a:srcRect t="30065" b="30065"/>
          <a:stretch/>
        </p:blipFill>
        <p:spPr>
          <a:xfrm>
            <a:off x="7646670" y="0"/>
            <a:ext cx="4545330" cy="619760"/>
          </a:xfrm>
          <a:prstGeom prst="rect">
            <a:avLst/>
          </a:prstGeom>
        </p:spPr>
      </p:pic>
      <p:sp>
        <p:nvSpPr>
          <p:cNvPr id="8" name="Text 1"/>
          <p:cNvSpPr/>
          <p:nvPr/>
        </p:nvSpPr>
        <p:spPr>
          <a:xfrm>
            <a:off x="1019175" y="2112645"/>
            <a:ext cx="2623820"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High-Friction Duties</a:t>
            </a:r>
            <a:endParaRPr lang="en-US" sz="1600" dirty="0"/>
          </a:p>
        </p:txBody>
      </p:sp>
      <p:sp>
        <p:nvSpPr>
          <p:cNvPr id="9" name="Text 2"/>
          <p:cNvSpPr/>
          <p:nvPr/>
        </p:nvSpPr>
        <p:spPr>
          <a:xfrm>
            <a:off x="935707" y="2870633"/>
            <a:ext cx="2859341" cy="28801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excels at handling high-friction tasks such as source summarization, outline generation, draft expansion, citation formatting, grammar checks, and similarity scans. These tasks are time-consuming and repetitive, making them ideal for AI automation.</a:t>
            </a:r>
            <a:endParaRPr lang="en-US" sz="1600" dirty="0"/>
          </a:p>
        </p:txBody>
      </p:sp>
      <p:sp>
        <p:nvSpPr>
          <p:cNvPr id="10" name="Text 3"/>
          <p:cNvSpPr/>
          <p:nvPr/>
        </p:nvSpPr>
        <p:spPr>
          <a:xfrm>
            <a:off x="4281170" y="2112645"/>
            <a:ext cx="262382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Human-Only Zones</a:t>
            </a:r>
            <a:endParaRPr lang="en-US" sz="1600" dirty="0"/>
          </a:p>
        </p:txBody>
      </p:sp>
      <p:sp>
        <p:nvSpPr>
          <p:cNvPr id="11" name="Text 4"/>
          <p:cNvSpPr/>
          <p:nvPr/>
        </p:nvSpPr>
        <p:spPr>
          <a:xfrm>
            <a:off x="4197260" y="2870633"/>
            <a:ext cx="2859341" cy="256004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Critical interpretation, thesis formation, ethical citation decisions, and originality judgments remain the domain of human researchers. AI cannot replace the depth and nuance of human analysis and ethical judgment.</a:t>
            </a:r>
            <a:endParaRPr lang="en-US" sz="1600" dirty="0"/>
          </a:p>
        </p:txBody>
      </p:sp>
      <p:sp>
        <p:nvSpPr>
          <p:cNvPr id="12" name="Text 5"/>
          <p:cNvSpPr/>
          <p:nvPr/>
        </p:nvSpPr>
        <p:spPr>
          <a:xfrm>
            <a:off x="7804769" y="1744229"/>
            <a:ext cx="3583956" cy="645517"/>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Balancing AI and Human Effort</a:t>
            </a:r>
            <a:endParaRPr lang="en-US" sz="1600" dirty="0"/>
          </a:p>
        </p:txBody>
      </p:sp>
      <p:sp>
        <p:nvSpPr>
          <p:cNvPr id="13" name="Text 6"/>
          <p:cNvSpPr/>
          <p:nvPr/>
        </p:nvSpPr>
        <p:spPr>
          <a:xfrm>
            <a:off x="7721150" y="2106007"/>
            <a:ext cx="3775525" cy="1600002"/>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While AI handles repetitive tasks, humans focus on critical thinking, original argument development, and ensuring academic integrity. This balance maximizes efficiency and maintains the quality of research.</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659928" y="2089579"/>
            <a:ext cx="2872142" cy="2126059"/>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B87FFF"/>
                </a:solidFill>
                <a:latin typeface="MiSans" pitchFamily="34" charset="0"/>
                <a:ea typeface="MiSans" pitchFamily="34" charset="-122"/>
                <a:cs typeface="MiSans" pitchFamily="34" charset="-120"/>
              </a:rPr>
              <a:t>02</a:t>
            </a:r>
            <a:endParaRPr lang="en-US" sz="1600" dirty="0"/>
          </a:p>
        </p:txBody>
      </p:sp>
      <p:sp>
        <p:nvSpPr>
          <p:cNvPr id="3" name="Text 1"/>
          <p:cNvSpPr/>
          <p:nvPr/>
        </p:nvSpPr>
        <p:spPr>
          <a:xfrm>
            <a:off x="1569720" y="4858385"/>
            <a:ext cx="9379585" cy="499467"/>
          </a:xfrm>
          <a:prstGeom prst="rect">
            <a:avLst/>
          </a:prstGeom>
          <a:noFill/>
          <a:ln/>
        </p:spPr>
        <p:txBody>
          <a:bodyPr wrap="square" lIns="0" tIns="0" rIns="0" bIns="0" rtlCol="0" anchor="t">
            <a:spAutoFit/>
          </a:bodyPr>
          <a:lstStyle/>
          <a:p>
            <a:pPr algn="ctr">
              <a:lnSpc>
                <a:spcPct val="100000"/>
              </a:lnSpc>
            </a:pPr>
            <a:r>
              <a:rPr lang="en-US" sz="3200" dirty="0">
                <a:solidFill>
                  <a:srgbClr val="000000"/>
                </a:solidFill>
                <a:latin typeface="MiSans" pitchFamily="34" charset="0"/>
                <a:ea typeface="MiSans" pitchFamily="34" charset="-122"/>
                <a:cs typeface="MiSans" pitchFamily="34" charset="-120"/>
              </a:rPr>
              <a:t>Discover &amp; Map</a:t>
            </a:r>
            <a:endParaRPr lang="en-US" sz="1600" dirty="0"/>
          </a:p>
        </p:txBody>
      </p:sp>
      <p:pic>
        <p:nvPicPr>
          <p:cNvPr id="4" name="Image 0" descr="https://kimi-img.moonshot.cn/pub/slides/slides_tmpl/image/25-09-02-15:09:07-d2r9g4pe3tpg8rchv4vg.png"/>
          <p:cNvPicPr>
            <a:picLocks noChangeAspect="1"/>
          </p:cNvPicPr>
          <p:nvPr/>
        </p:nvPicPr>
        <p:blipFill>
          <a:blip r:embed="rId3"/>
          <a:stretch>
            <a:fillRect/>
          </a:stretch>
        </p:blipFill>
        <p:spPr>
          <a:xfrm>
            <a:off x="1038860" y="2399030"/>
            <a:ext cx="2334895" cy="2021205"/>
          </a:xfrm>
          <a:prstGeom prst="rect">
            <a:avLst/>
          </a:prstGeom>
        </p:spPr>
      </p:pic>
      <p:pic>
        <p:nvPicPr>
          <p:cNvPr id="5" name="Image 1" descr="https://kimi-img.moonshot.cn/pub/slides/slides_tmpl/image/25-09-02-15:09:07-d2r9g4pe3tpg8rchv4vg.png"/>
          <p:cNvPicPr>
            <a:picLocks noChangeAspect="1"/>
          </p:cNvPicPr>
          <p:nvPr/>
        </p:nvPicPr>
        <p:blipFill>
          <a:blip r:embed="rId3"/>
          <a:stretch>
            <a:fillRect/>
          </a:stretch>
        </p:blipFill>
        <p:spPr>
          <a:xfrm flipH="1">
            <a:off x="9010015" y="2399030"/>
            <a:ext cx="2334895" cy="2021205"/>
          </a:xfrm>
          <a:prstGeom prst="rect">
            <a:avLst/>
          </a:prstGeom>
        </p:spPr>
      </p:pic>
      <p:pic>
        <p:nvPicPr>
          <p:cNvPr id="6" name="Image 2" descr="https://kimi-img.moonshot.cn/pub/slides/slides_tmpl/image/25-09-02-15:09:07-d2r9g4pe3tpg8rchv4v0.jpeg"/>
          <p:cNvPicPr>
            <a:picLocks noChangeAspect="1"/>
          </p:cNvPicPr>
          <p:nvPr/>
        </p:nvPicPr>
        <p:blipFill>
          <a:blip r:embed="rId4"/>
          <a:stretch>
            <a:fillRect/>
          </a:stretch>
        </p:blipFill>
        <p:spPr>
          <a:xfrm>
            <a:off x="-1" y="6531445"/>
            <a:ext cx="12192001" cy="323116"/>
          </a:xfrm>
          <a:prstGeom prst="rect">
            <a:avLst/>
          </a:prstGeom>
        </p:spPr>
      </p:pic>
      <p:pic>
        <p:nvPicPr>
          <p:cNvPr id="7" name="Image 3" descr="https://kimi-img.moonshot.cn/pub/slides/slides_tmpl/image/25-09-02-15:09:07-d2r9g4pe3tpg8rchv4p0.png"/>
          <p:cNvPicPr>
            <a:picLocks noChangeAspect="1"/>
          </p:cNvPicPr>
          <p:nvPr/>
        </p:nvPicPr>
        <p:blipFill>
          <a:blip r:embed="rId5"/>
          <a:stretch>
            <a:fillRect/>
          </a:stretch>
        </p:blipFill>
        <p:spPr>
          <a:xfrm>
            <a:off x="839470" y="599440"/>
            <a:ext cx="10727690" cy="80645"/>
          </a:xfrm>
          <a:prstGeom prst="rect">
            <a:avLst/>
          </a:prstGeom>
        </p:spPr>
      </p:pic>
      <p:pic>
        <p:nvPicPr>
          <p:cNvPr id="8" name="Image 4" descr="https://kimi-img.moonshot.cn/pub/slides/slides_tmpl/image/25-09-02-15:09:07-d2r9g4pe3tpg8rchv4s0.png"/>
          <p:cNvPicPr>
            <a:picLocks noChangeAspect="1"/>
          </p:cNvPicPr>
          <p:nvPr/>
        </p:nvPicPr>
        <p:blipFill>
          <a:blip r:embed="rId6"/>
          <a:stretch>
            <a:fillRect/>
          </a:stretch>
        </p:blipFill>
        <p:spPr>
          <a:xfrm>
            <a:off x="10090150" y="5903595"/>
            <a:ext cx="1682750" cy="62801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07-d2r9g4pe3tpg8rchv4ug.png"/>
          <p:cNvPicPr>
            <a:picLocks noChangeAspect="1"/>
          </p:cNvPicPr>
          <p:nvPr/>
        </p:nvPicPr>
        <p:blipFill>
          <a:blip r:embed="rId3"/>
          <a:srcRect l="-4774" t="-14610" r="-3358" b="-10349"/>
          <a:stretch/>
        </p:blipFill>
        <p:spPr>
          <a:xfrm>
            <a:off x="377190" y="4057015"/>
            <a:ext cx="9140825" cy="805180"/>
          </a:xfrm>
          <a:prstGeom prst="rect">
            <a:avLst/>
          </a:prstGeom>
        </p:spPr>
      </p:pic>
      <p:pic>
        <p:nvPicPr>
          <p:cNvPr id="3" name="Image 1" descr="https://kimi-img.moonshot.cn/pub/slides/slides_tmpl/image/25-09-02-15:09:12-d2r9g61e3tpg8rchv510.jpg"/>
          <p:cNvPicPr>
            <a:picLocks noChangeAspect="1"/>
          </p:cNvPicPr>
          <p:nvPr/>
        </p:nvPicPr>
        <p:blipFill>
          <a:blip r:embed="rId4"/>
          <a:srcRect t="26764" b="26764"/>
          <a:stretch/>
        </p:blipFill>
        <p:spPr>
          <a:xfrm>
            <a:off x="0" y="0"/>
            <a:ext cx="12191365" cy="3776345"/>
          </a:xfrm>
          <a:prstGeom prst="rect">
            <a:avLst/>
          </a:prstGeom>
        </p:spPr>
      </p:pic>
      <p:pic>
        <p:nvPicPr>
          <p:cNvPr id="4" name="Image 2"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5" name="Text 0"/>
          <p:cNvSpPr/>
          <p:nvPr/>
        </p:nvSpPr>
        <p:spPr>
          <a:xfrm>
            <a:off x="542290" y="867410"/>
            <a:ext cx="1018540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Smart Topic &amp; Question Finder</a:t>
            </a:r>
            <a:endParaRPr lang="en-US" sz="1600" dirty="0"/>
          </a:p>
        </p:txBody>
      </p:sp>
      <p:pic>
        <p:nvPicPr>
          <p:cNvPr id="6" name="Image 3" descr="https://kimi-img.moonshot.cn/pub/slides/slides_tmpl/image/25-09-02-15:09:07-d2r9g4pe3tpg8rchv4v0.jpeg"/>
          <p:cNvPicPr>
            <a:picLocks noChangeAspect="1"/>
          </p:cNvPicPr>
          <p:nvPr/>
        </p:nvPicPr>
        <p:blipFill>
          <a:blip r:embed="rId6"/>
          <a:stretch>
            <a:fillRect/>
          </a:stretch>
        </p:blipFill>
        <p:spPr>
          <a:xfrm>
            <a:off x="-1" y="6531445"/>
            <a:ext cx="12192001" cy="323116"/>
          </a:xfrm>
          <a:prstGeom prst="rect">
            <a:avLst/>
          </a:prstGeom>
        </p:spPr>
      </p:pic>
      <p:pic>
        <p:nvPicPr>
          <p:cNvPr id="7" name="Image 4" descr="https://kimi-img.moonshot.cn/pub/slides/slides_tmpl/image/25-09-02-15:09:07-d2r9g4pe3tpg8rchv4s0.png"/>
          <p:cNvPicPr>
            <a:picLocks noChangeAspect="1"/>
          </p:cNvPicPr>
          <p:nvPr/>
        </p:nvPicPr>
        <p:blipFill>
          <a:blip r:embed="rId7"/>
          <a:stretch>
            <a:fillRect/>
          </a:stretch>
        </p:blipFill>
        <p:spPr>
          <a:xfrm>
            <a:off x="10227945" y="5903595"/>
            <a:ext cx="1682750" cy="628015"/>
          </a:xfrm>
          <a:prstGeom prst="rect">
            <a:avLst/>
          </a:prstGeom>
        </p:spPr>
      </p:pic>
      <p:pic>
        <p:nvPicPr>
          <p:cNvPr id="8" name="Image 5" descr="https://kimi-img.moonshot.cn/pub/slides/slides_tmpl/image/25-09-02-15:09:07-d2r9g4pe3tpg8rchv4p0.png"/>
          <p:cNvPicPr>
            <a:picLocks noChangeAspect="1"/>
          </p:cNvPicPr>
          <p:nvPr/>
        </p:nvPicPr>
        <p:blipFill>
          <a:blip r:embed="rId8">
            <a:alphaModFix amt="30000"/>
          </a:blip>
          <a:stretch>
            <a:fillRect/>
          </a:stretch>
        </p:blipFill>
        <p:spPr>
          <a:xfrm flipV="1">
            <a:off x="594360" y="6167120"/>
            <a:ext cx="8506460" cy="76200"/>
          </a:xfrm>
          <a:prstGeom prst="rect">
            <a:avLst/>
          </a:prstGeom>
        </p:spPr>
      </p:pic>
      <p:sp>
        <p:nvSpPr>
          <p:cNvPr id="9" name="Text 1"/>
          <p:cNvSpPr/>
          <p:nvPr/>
        </p:nvSpPr>
        <p:spPr>
          <a:xfrm>
            <a:off x="730250" y="4306570"/>
            <a:ext cx="7914640" cy="306784"/>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AI-Driven Topic Suggestion</a:t>
            </a:r>
            <a:endParaRPr lang="en-US" sz="1600" dirty="0"/>
          </a:p>
        </p:txBody>
      </p:sp>
      <p:sp>
        <p:nvSpPr>
          <p:cNvPr id="10" name="Text 2"/>
          <p:cNvSpPr/>
          <p:nvPr/>
        </p:nvSpPr>
        <p:spPr>
          <a:xfrm>
            <a:off x="594360" y="4940935"/>
            <a:ext cx="10892155" cy="825500"/>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AI tools like ChatGPT and Elicit suggest researchable topics and refine questions using keyword inputs. They transform broad interests into focused, publishable research questions with seminal references, saving researchers significant time and effort.</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B87FFF"/>
        </a:solidFill>
        <a:effectLst/>
      </p:bgPr>
    </p:bg>
    <p:spTree>
      <p:nvGrpSpPr>
        <p:cNvPr id="1" name=""/>
        <p:cNvGrpSpPr/>
        <p:nvPr/>
      </p:nvGrpSpPr>
      <p:grpSpPr>
        <a:xfrm>
          <a:off x="0" y="0"/>
          <a:ext cx="0" cy="0"/>
          <a:chOff x="0" y="0"/>
          <a:chExt cx="0" cy="0"/>
        </a:xfrm>
      </p:grpSpPr>
      <p:pic>
        <p:nvPicPr>
          <p:cNvPr id="2" name="Image 0" descr="https://kimi-img.moonshot.cn/pub/slides/slides_tmpl/image/25-09-02-15:09:41-d2r9gd9e3tpg8rchv5hg.png"/>
          <p:cNvPicPr>
            <a:picLocks noChangeAspect="1"/>
          </p:cNvPicPr>
          <p:nvPr/>
        </p:nvPicPr>
        <p:blipFill>
          <a:blip r:embed="rId3"/>
          <a:stretch>
            <a:fillRect/>
          </a:stretch>
        </p:blipFill>
        <p:spPr>
          <a:xfrm>
            <a:off x="746296" y="4078167"/>
            <a:ext cx="10699407" cy="2322777"/>
          </a:xfrm>
          <a:prstGeom prst="rect">
            <a:avLst/>
          </a:prstGeom>
        </p:spPr>
      </p:pic>
      <p:pic>
        <p:nvPicPr>
          <p:cNvPr id="3" name="Image 1" descr="https://kimi-img.moonshot.cn/pub/slides/slides_tmpl/image/25-09-02-15:09:41-d2r9gd9e3tpg8rchv5i0.png"/>
          <p:cNvPicPr>
            <a:picLocks noChangeAspect="1"/>
          </p:cNvPicPr>
          <p:nvPr/>
        </p:nvPicPr>
        <p:blipFill>
          <a:blip r:embed="rId4"/>
          <a:stretch>
            <a:fillRect/>
          </a:stretch>
        </p:blipFill>
        <p:spPr>
          <a:xfrm>
            <a:off x="746296" y="1593772"/>
            <a:ext cx="10699407" cy="2322777"/>
          </a:xfrm>
          <a:prstGeom prst="rect">
            <a:avLst/>
          </a:prstGeom>
        </p:spPr>
      </p:pic>
      <p:sp>
        <p:nvSpPr>
          <p:cNvPr id="4" name="Text 0"/>
          <p:cNvSpPr/>
          <p:nvPr/>
        </p:nvSpPr>
        <p:spPr>
          <a:xfrm>
            <a:off x="542290" y="789305"/>
            <a:ext cx="8566150" cy="833120"/>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Rapid Literature Summarizer</a:t>
            </a:r>
            <a:endParaRPr lang="en-US" sz="1600" dirty="0"/>
          </a:p>
        </p:txBody>
      </p:sp>
      <p:pic>
        <p:nvPicPr>
          <p:cNvPr id="5" name="Image 2" descr="https://kimi-img.moonshot.cn/pub/slides/slides_tmpl/image/25-09-02-15:09:08-d2r9g51e3tpg8rchv500.png"/>
          <p:cNvPicPr>
            <a:picLocks noChangeAspect="1"/>
          </p:cNvPicPr>
          <p:nvPr/>
        </p:nvPicPr>
        <p:blipFill>
          <a:blip r:embed="rId5"/>
          <a:stretch>
            <a:fillRect/>
          </a:stretch>
        </p:blipFill>
        <p:spPr>
          <a:xfrm rot="16680000">
            <a:off x="625943" y="-292917"/>
            <a:ext cx="410596" cy="1637554"/>
          </a:xfrm>
          <a:prstGeom prst="rect">
            <a:avLst/>
          </a:prstGeom>
        </p:spPr>
      </p:pic>
      <p:sp>
        <p:nvSpPr>
          <p:cNvPr id="6" name="Text 1"/>
          <p:cNvSpPr/>
          <p:nvPr/>
        </p:nvSpPr>
        <p:spPr>
          <a:xfrm>
            <a:off x="1106805" y="1828165"/>
            <a:ext cx="406209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Extracting Key Findings</a:t>
            </a:r>
            <a:endParaRPr lang="en-US" sz="1600" dirty="0"/>
          </a:p>
        </p:txBody>
      </p:sp>
      <p:sp>
        <p:nvSpPr>
          <p:cNvPr id="7" name="Text 2"/>
          <p:cNvSpPr/>
          <p:nvPr/>
        </p:nvSpPr>
        <p:spPr>
          <a:xfrm>
            <a:off x="1025525" y="2087880"/>
            <a:ext cx="4914265" cy="160000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 can extract key findings, methodologies, and limitations from multiple papers in minutes, producing comparative tables and citation-ready summaries. This accelerates the literature review process while preserving source accuracy.</a:t>
            </a:r>
            <a:endParaRPr lang="en-US" sz="1600" dirty="0"/>
          </a:p>
        </p:txBody>
      </p:sp>
      <p:sp>
        <p:nvSpPr>
          <p:cNvPr id="8" name="Text 3"/>
          <p:cNvSpPr/>
          <p:nvPr/>
        </p:nvSpPr>
        <p:spPr>
          <a:xfrm>
            <a:off x="1106805" y="4304665"/>
            <a:ext cx="406209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Comparative Analysis</a:t>
            </a:r>
            <a:endParaRPr lang="en-US" sz="1600" dirty="0"/>
          </a:p>
        </p:txBody>
      </p:sp>
      <p:sp>
        <p:nvSpPr>
          <p:cNvPr id="9" name="Text 4"/>
          <p:cNvSpPr/>
          <p:nvPr/>
        </p:nvSpPr>
        <p:spPr>
          <a:xfrm>
            <a:off x="1025525" y="4564380"/>
            <a:ext cx="491426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Tools like Elicit and Scholarcy help researchers compare different studies quickly, identifying trends and gaps in the literature. This comparative analysis is crucial for building a strong research foundation.</a:t>
            </a:r>
            <a:endParaRPr lang="en-US" sz="1600" dirty="0"/>
          </a:p>
        </p:txBody>
      </p:sp>
      <p:sp>
        <p:nvSpPr>
          <p:cNvPr id="10" name="Text 5"/>
          <p:cNvSpPr/>
          <p:nvPr/>
        </p:nvSpPr>
        <p:spPr>
          <a:xfrm>
            <a:off x="6286500" y="1828165"/>
            <a:ext cx="406209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Citation-Ready Summaries</a:t>
            </a:r>
            <a:endParaRPr lang="en-US" sz="1600" dirty="0"/>
          </a:p>
        </p:txBody>
      </p:sp>
      <p:sp>
        <p:nvSpPr>
          <p:cNvPr id="11" name="Text 6"/>
          <p:cNvSpPr/>
          <p:nvPr/>
        </p:nvSpPr>
        <p:spPr>
          <a:xfrm>
            <a:off x="6205220" y="2087880"/>
            <a:ext cx="4914265" cy="960041"/>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AI-generated summaries are formatted for easy citation, ensuring that researchers can quickly integrate key sources into their work without manual summarization.</a:t>
            </a:r>
            <a:endParaRPr lang="en-US" sz="1600" dirty="0"/>
          </a:p>
        </p:txBody>
      </p:sp>
      <p:sp>
        <p:nvSpPr>
          <p:cNvPr id="12" name="Text 7"/>
          <p:cNvSpPr/>
          <p:nvPr/>
        </p:nvSpPr>
        <p:spPr>
          <a:xfrm>
            <a:off x="6286500" y="4304665"/>
            <a:ext cx="4062095" cy="284559"/>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Enhancing Critical Appraisal</a:t>
            </a:r>
            <a:endParaRPr lang="en-US" sz="1600" dirty="0"/>
          </a:p>
        </p:txBody>
      </p:sp>
      <p:sp>
        <p:nvSpPr>
          <p:cNvPr id="13" name="Text 8"/>
          <p:cNvSpPr/>
          <p:nvPr/>
        </p:nvSpPr>
        <p:spPr>
          <a:xfrm>
            <a:off x="6205220" y="4564380"/>
            <a:ext cx="4914265" cy="1279922"/>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While AI provides summaries, human researchers must critically appraise these sources to ensure they align with their research objectives and contribute meaningfully to their work.</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1256</Words>
  <Application>Microsoft Office PowerPoint</Application>
  <PresentationFormat>Widescreen</PresentationFormat>
  <Paragraphs>153</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Research Writing</dc:title>
  <dc:subject>AI-Powered Research Writing</dc:subject>
  <dc:creator>Kimi</dc:creator>
  <cp:lastModifiedBy>Sean</cp:lastModifiedBy>
  <cp:revision>2</cp:revision>
  <dcterms:created xsi:type="dcterms:W3CDTF">2025-12-03T23:55:03Z</dcterms:created>
  <dcterms:modified xsi:type="dcterms:W3CDTF">2025-12-04T00:09:04Z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{"Label":"AI-Powered Research Writing","ContentProducer":"001191110108MACG2KBH8F10000","ProduceID":"d4ocqmptoom42qb99o70","ReservedCode1":"","ContentPropagator":"001191110108MACG2KBH8F20000","PropagateID":"d4ocqmptoom42qb99o70","ReservedCode2":""}</vt:lpwstr>
  </property>
</Properties>
</file>